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7"/>
  </p:notesMasterIdLst>
  <p:sldIdLst>
    <p:sldId id="290" r:id="rId2"/>
    <p:sldId id="303" r:id="rId3"/>
    <p:sldId id="302" r:id="rId4"/>
    <p:sldId id="342" r:id="rId5"/>
    <p:sldId id="321" r:id="rId6"/>
    <p:sldId id="339" r:id="rId7"/>
    <p:sldId id="313" r:id="rId8"/>
    <p:sldId id="297" r:id="rId9"/>
    <p:sldId id="314" r:id="rId10"/>
    <p:sldId id="309" r:id="rId11"/>
    <p:sldId id="293" r:id="rId12"/>
    <p:sldId id="341" r:id="rId13"/>
    <p:sldId id="308" r:id="rId14"/>
    <p:sldId id="305" r:id="rId15"/>
    <p:sldId id="301" r:id="rId16"/>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56"/>
    <p:restoredTop sz="70874"/>
  </p:normalViewPr>
  <p:slideViewPr>
    <p:cSldViewPr snapToGrid="0" snapToObjects="1">
      <p:cViewPr varScale="1">
        <p:scale>
          <a:sx n="116" d="100"/>
          <a:sy n="116" d="100"/>
        </p:scale>
        <p:origin x="6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190…</a:t>
            </a:r>
          </a:p>
          <a:p>
            <a:r>
              <a:rPr lang="en-US" dirty="0"/>
              <a:t> - guided, detailed, building foundation, experience and skills</a:t>
            </a:r>
          </a:p>
          <a:p>
            <a:endParaRPr lang="en-US" dirty="0"/>
          </a:p>
          <a:p>
            <a:r>
              <a:rPr lang="en-US" dirty="0"/>
              <a:t>290</a:t>
            </a:r>
          </a:p>
          <a:p>
            <a:r>
              <a:rPr lang="en-US" dirty="0"/>
              <a:t> - You have those skills and experiences now.</a:t>
            </a:r>
          </a:p>
          <a:p>
            <a:r>
              <a:rPr lang="en-US" dirty="0"/>
              <a:t> - Shift to less specific more realistic experience of joining a project</a:t>
            </a:r>
          </a:p>
          <a:p>
            <a:r>
              <a:rPr lang="en-US" dirty="0"/>
              <a:t>   - But with support of a class</a:t>
            </a:r>
          </a:p>
          <a:p>
            <a:endParaRPr lang="en-US" dirty="0"/>
          </a:p>
          <a:p>
            <a:r>
              <a:rPr lang="en-US" dirty="0"/>
              <a:t> - Provide experience of being part of a real project</a:t>
            </a:r>
          </a:p>
          <a:p>
            <a:r>
              <a:rPr lang="en-US" dirty="0"/>
              <a:t>  - Real technologies, real tools, real users</a:t>
            </a:r>
          </a:p>
          <a:p>
            <a:r>
              <a:rPr lang="en-US" dirty="0"/>
              <a:t>  - Similar to an internship or job experience in the classroom</a:t>
            </a:r>
          </a:p>
          <a:p>
            <a:r>
              <a:rPr lang="en-US" dirty="0"/>
              <a:t>    - Great experience to tout in applying for internships</a:t>
            </a:r>
          </a:p>
          <a:p>
            <a:r>
              <a:rPr lang="en-US" dirty="0"/>
              <a:t>    - If you are successful, will build GitHub resume too.</a:t>
            </a:r>
          </a:p>
          <a:p>
            <a:endParaRPr lang="en-US" dirty="0"/>
          </a:p>
          <a:p>
            <a:r>
              <a:rPr lang="en-US" dirty="0"/>
              <a:t>Preparation for 390 (if interested) and 491/492</a:t>
            </a:r>
          </a:p>
          <a:p>
            <a:r>
              <a:rPr lang="en-US" dirty="0"/>
              <a:t>  - when you join and work on an H/FOSS project of interest</a:t>
            </a:r>
          </a:p>
          <a:p>
            <a:endParaRPr lang="en-US" dirty="0"/>
          </a:p>
          <a:p>
            <a:r>
              <a:rPr lang="en-US" dirty="0"/>
              <a:t>ALSO: S, W, E, G</a:t>
            </a:r>
          </a:p>
          <a:p>
            <a:endParaRPr lang="en-US" dirty="0"/>
          </a:p>
        </p:txBody>
      </p:sp>
    </p:spTree>
    <p:extLst>
      <p:ext uri="{BB962C8B-B14F-4D97-AF65-F5344CB8AC3E}">
        <p14:creationId xmlns:p14="http://schemas.microsoft.com/office/powerpoint/2010/main" val="262320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about 3 years now, the CS department has been working on launching the FarmData2 FOSS project </a:t>
            </a:r>
          </a:p>
          <a:p>
            <a:r>
              <a:rPr lang="en-US" dirty="0"/>
              <a:t>It is a redesign and combination of </a:t>
            </a:r>
            <a:r>
              <a:rPr lang="en-US" dirty="0" err="1"/>
              <a:t>FarmData</a:t>
            </a:r>
            <a:r>
              <a:rPr lang="en-US" dirty="0"/>
              <a:t> and </a:t>
            </a:r>
            <a:r>
              <a:rPr lang="en-US" dirty="0" err="1"/>
              <a:t>AnimalData</a:t>
            </a:r>
            <a:endParaRPr lang="en-US" dirty="0"/>
          </a:p>
          <a:p>
            <a:endParaRPr lang="en-US" dirty="0"/>
          </a:p>
          <a:p>
            <a:r>
              <a:rPr lang="en-US" dirty="0"/>
              <a:t>It is a FOSS project - open to the world.</a:t>
            </a:r>
          </a:p>
          <a:p>
            <a:r>
              <a:rPr lang="en-US" dirty="0"/>
              <a:t>  - Lives on GitHub </a:t>
            </a:r>
          </a:p>
          <a:p>
            <a:r>
              <a:rPr lang="en-US" dirty="0"/>
              <a:t>  - used in COMP 190 (as you know)</a:t>
            </a:r>
          </a:p>
          <a:p>
            <a:r>
              <a:rPr lang="en-US" dirty="0"/>
              <a:t>  - at the center of this course </a:t>
            </a:r>
          </a:p>
          <a:p>
            <a:endParaRPr lang="en-US" dirty="0"/>
          </a:p>
          <a:p>
            <a:r>
              <a:rPr lang="en-US" dirty="0"/>
              <a:t>  - Supports summer Software Development Internships</a:t>
            </a:r>
          </a:p>
          <a:p>
            <a:r>
              <a:rPr lang="en-US" dirty="0"/>
              <a:t>    - typically 2 each summer (possibly not in 2023 though </a:t>
            </a:r>
            <a:r>
              <a:rPr lang="en-US" dirty="0">
                <a:sym typeface="Wingdings" pitchFamily="2" charset="2"/>
              </a:rPr>
              <a:t>:(</a:t>
            </a:r>
            <a:endParaRPr lang="en-US" dirty="0"/>
          </a:p>
          <a:p>
            <a:r>
              <a:rPr lang="en-US" dirty="0"/>
              <a:t>    - keep an eye open for the advertisement for those</a:t>
            </a:r>
          </a:p>
          <a:p>
            <a:endParaRPr lang="en-US" dirty="0"/>
          </a:p>
          <a:p>
            <a:r>
              <a:rPr lang="en-US" dirty="0"/>
              <a:t>  - Academic year developer positions</a:t>
            </a:r>
          </a:p>
          <a:p>
            <a:r>
              <a:rPr lang="en-US" dirty="0"/>
              <a:t>    - 1 or 2 per semester</a:t>
            </a:r>
          </a:p>
          <a:p>
            <a:endParaRPr lang="en-US" dirty="0"/>
          </a:p>
          <a:p>
            <a:r>
              <a:rPr lang="en-US" dirty="0"/>
              <a:t>   - But FarmData2 is also a living FOSS project and community</a:t>
            </a:r>
          </a:p>
          <a:p>
            <a:r>
              <a:rPr lang="en-US" dirty="0"/>
              <a:t>     - have had some developers from around the world chip in with contributions</a:t>
            </a:r>
          </a:p>
          <a:p>
            <a:r>
              <a:rPr lang="en-US" dirty="0"/>
              <a:t>     - working toward engage students/courses from other colleges with organic farms as well.</a:t>
            </a:r>
          </a:p>
        </p:txBody>
      </p:sp>
    </p:spTree>
    <p:extLst>
      <p:ext uri="{BB962C8B-B14F-4D97-AF65-F5344CB8AC3E}">
        <p14:creationId xmlns:p14="http://schemas.microsoft.com/office/powerpoint/2010/main" val="1510470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 will get you prepared to contribute to FarmData2:</a:t>
            </a:r>
          </a:p>
          <a:p>
            <a:endParaRPr lang="en-US" dirty="0"/>
          </a:p>
          <a:p>
            <a:r>
              <a:rPr lang="en-US" dirty="0"/>
              <a:t>It is built a modern front end development stack</a:t>
            </a:r>
          </a:p>
          <a:p>
            <a:r>
              <a:rPr lang="en-US" dirty="0"/>
              <a:t>  - good experience for you</a:t>
            </a:r>
          </a:p>
          <a:p>
            <a:endParaRPr lang="en-US" dirty="0"/>
          </a:p>
          <a:p>
            <a:r>
              <a:rPr lang="en-US" dirty="0"/>
              <a:t>You will be learning and using some of the following technologies…</a:t>
            </a:r>
          </a:p>
          <a:p>
            <a:r>
              <a:rPr lang="en-US" dirty="0"/>
              <a:t>  - If don’t know these… no worries… this class introduces everything you need to know.</a:t>
            </a:r>
          </a:p>
          <a:p>
            <a:r>
              <a:rPr lang="en-US" dirty="0"/>
              <a:t>  - If you know some already from another class... </a:t>
            </a:r>
          </a:p>
          <a:p>
            <a:r>
              <a:rPr lang="en-US" dirty="0"/>
              <a:t>    - No worries… you’ll get a little review and hopefully learn a little bit more.</a:t>
            </a:r>
          </a:p>
          <a:p>
            <a:endParaRPr lang="en-US" dirty="0"/>
          </a:p>
          <a:p>
            <a:endParaRPr lang="en-US" dirty="0"/>
          </a:p>
          <a:p>
            <a:r>
              <a:rPr lang="en-US" dirty="0"/>
              <a:t>Some may wonder why Vue: </a:t>
            </a:r>
          </a:p>
          <a:p>
            <a:r>
              <a:rPr lang="en-US" dirty="0"/>
              <a:t>  - Vue is easier to learn than Angular or React. </a:t>
            </a:r>
          </a:p>
          <a:p>
            <a:r>
              <a:rPr lang="en-US" dirty="0"/>
              <a:t>  - Fits better as a part of other applications</a:t>
            </a:r>
          </a:p>
          <a:p>
            <a:r>
              <a:rPr lang="en-US" dirty="0"/>
              <a:t>    - Rather than taking over the entire application.</a:t>
            </a:r>
          </a:p>
          <a:p>
            <a:r>
              <a:rPr lang="en-US" dirty="0"/>
              <a:t>  - Vue has a conceptual overlap with Angular and React with respect to the functionality like the use of components. </a:t>
            </a:r>
          </a:p>
          <a:p>
            <a:r>
              <a:rPr lang="en-US" dirty="0"/>
              <a:t>  - What you learn about Vue will largely transfer to Angular and React.</a:t>
            </a:r>
          </a:p>
          <a:p>
            <a:r>
              <a:rPr lang="en-US" dirty="0"/>
              <a:t>    - But because those have stringent ways of organizing the projects the opposite is not as true.</a:t>
            </a:r>
          </a:p>
          <a:p>
            <a:endParaRPr lang="en-US" dirty="0"/>
          </a:p>
          <a:p>
            <a:endParaRPr lang="en-US" dirty="0"/>
          </a:p>
        </p:txBody>
      </p:sp>
    </p:spTree>
    <p:extLst>
      <p:ext uri="{BB962C8B-B14F-4D97-AF65-F5344CB8AC3E}">
        <p14:creationId xmlns:p14="http://schemas.microsoft.com/office/powerpoint/2010/main" val="2349222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be time to get started in class.</a:t>
            </a:r>
          </a:p>
          <a:p>
            <a:r>
              <a:rPr lang="en-US" dirty="0"/>
              <a:t>  </a:t>
            </a:r>
          </a:p>
          <a:p>
            <a:r>
              <a:rPr lang="en-US" dirty="0"/>
              <a:t>Most important thing here is to use the FORK!!</a:t>
            </a:r>
          </a:p>
          <a:p>
            <a:r>
              <a:rPr lang="en-US" dirty="0"/>
              <a:t>  - Use FD2School-FarmData2</a:t>
            </a:r>
          </a:p>
          <a:p>
            <a:r>
              <a:rPr lang="en-US" dirty="0"/>
              <a:t>  - This means that your practice pull requests will go to this fork and not to the main project repo.</a:t>
            </a:r>
          </a:p>
          <a:p>
            <a:r>
              <a:rPr lang="en-US" dirty="0"/>
              <a:t>  - Good practice for you</a:t>
            </a:r>
          </a:p>
          <a:p>
            <a:r>
              <a:rPr lang="en-US" dirty="0"/>
              <a:t>  - Doesn’t interfere with the main project development.</a:t>
            </a:r>
          </a:p>
          <a:p>
            <a:endParaRPr lang="en-US" dirty="0"/>
          </a:p>
          <a:p>
            <a:r>
              <a:rPr lang="en-US" dirty="0"/>
              <a:t>We will transition to the main project repo when we get to the project work</a:t>
            </a:r>
          </a:p>
          <a:p>
            <a:r>
              <a:rPr lang="en-US" dirty="0"/>
              <a:t>  - Then you will make PR’s to the main upstream.</a:t>
            </a:r>
          </a:p>
          <a:p>
            <a:endParaRPr lang="en-US" dirty="0"/>
          </a:p>
        </p:txBody>
      </p:sp>
    </p:spTree>
    <p:extLst>
      <p:ext uri="{BB962C8B-B14F-4D97-AF65-F5344CB8AC3E}">
        <p14:creationId xmlns:p14="http://schemas.microsoft.com/office/powerpoint/2010/main" val="849180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remaining class time to get started.</a:t>
            </a:r>
          </a:p>
          <a:p>
            <a:endParaRPr lang="en-US" dirty="0"/>
          </a:p>
        </p:txBody>
      </p:sp>
    </p:spTree>
    <p:extLst>
      <p:ext uri="{BB962C8B-B14F-4D97-AF65-F5344CB8AC3E}">
        <p14:creationId xmlns:p14="http://schemas.microsoft.com/office/powerpoint/2010/main" val="4117948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0551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Overarching goal is to have the experience of participating in a real-world project.</a:t>
            </a:r>
          </a:p>
          <a:p>
            <a:r>
              <a:rPr lang="en-US" dirty="0"/>
              <a:t>Real technologies, real tools, real clients and real users</a:t>
            </a:r>
          </a:p>
          <a:p>
            <a:r>
              <a:rPr lang="en-US" dirty="0"/>
              <a:t>That will be the central part of the course</a:t>
            </a:r>
          </a:p>
          <a:p>
            <a:r>
              <a:rPr lang="en-US" dirty="0"/>
              <a:t>  - First half will be onboarding to the project</a:t>
            </a:r>
          </a:p>
          <a:p>
            <a:r>
              <a:rPr lang="en-US" dirty="0"/>
              <a:t>    - learning the tools and technologies</a:t>
            </a:r>
          </a:p>
          <a:p>
            <a:r>
              <a:rPr lang="en-US" dirty="0"/>
              <a:t>    - Improving independent leaning strategies for picking new things up on your own.</a:t>
            </a:r>
          </a:p>
          <a:p>
            <a:endParaRPr lang="en-US" dirty="0"/>
          </a:p>
          <a:p>
            <a:r>
              <a:rPr lang="en-US" dirty="0"/>
              <a:t>  - Second half will be working in teams developing new features for the project.</a:t>
            </a:r>
          </a:p>
          <a:p>
            <a:endParaRPr lang="en-US" dirty="0"/>
          </a:p>
          <a:p>
            <a:r>
              <a:rPr lang="en-US" dirty="0"/>
              <a:t>Along with that…</a:t>
            </a:r>
          </a:p>
          <a:p>
            <a:r>
              <a:rPr lang="en-US" dirty="0"/>
              <a:t> - reading / discussions for breadth and perspective on FOSS and SWE</a:t>
            </a:r>
          </a:p>
          <a:p>
            <a:r>
              <a:rPr lang="en-US" dirty="0"/>
              <a:t> - readings for context (SLE / CGG)</a:t>
            </a:r>
          </a:p>
        </p:txBody>
      </p:sp>
    </p:spTree>
    <p:extLst>
      <p:ext uri="{BB962C8B-B14F-4D97-AF65-F5344CB8AC3E}">
        <p14:creationId xmlns:p14="http://schemas.microsoft.com/office/powerpoint/2010/main" val="3072459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Credit/No Credit – no letter grade.</a:t>
            </a:r>
          </a:p>
          <a:p>
            <a:r>
              <a:rPr lang="en-US" dirty="0"/>
              <a:t>  - learn it because it is important!</a:t>
            </a:r>
          </a:p>
          <a:p>
            <a:endParaRPr lang="en-US" dirty="0"/>
          </a:p>
          <a:p>
            <a:r>
              <a:rPr lang="en-US" dirty="0"/>
              <a:t>Reading and Discussions</a:t>
            </a:r>
          </a:p>
          <a:p>
            <a:r>
              <a:rPr lang="en-US" dirty="0"/>
              <a:t>  - Short ~10min readings and ~15 min discussion</a:t>
            </a:r>
          </a:p>
          <a:p>
            <a:r>
              <a:rPr lang="en-US" dirty="0"/>
              <a:t>  - Come prepared to</a:t>
            </a:r>
          </a:p>
          <a:p>
            <a:r>
              <a:rPr lang="en-US" dirty="0"/>
              <a:t>    - Say something about something you found interesting.</a:t>
            </a:r>
          </a:p>
          <a:p>
            <a:r>
              <a:rPr lang="en-US" dirty="0"/>
              <a:t>    - Ask a question about the content</a:t>
            </a:r>
          </a:p>
          <a:p>
            <a:r>
              <a:rPr lang="en-US" dirty="0"/>
              <a:t>    - Ask a question of your classmates (what did you think about </a:t>
            </a:r>
            <a:r>
              <a:rPr lang="en-US" dirty="0" err="1"/>
              <a:t>xyz</a:t>
            </a:r>
            <a:r>
              <a:rPr lang="en-US" dirty="0"/>
              <a:t>?)</a:t>
            </a:r>
          </a:p>
          <a:p>
            <a:r>
              <a:rPr lang="en-US" dirty="0"/>
              <a:t>  - Not requiring you to post anything…</a:t>
            </a:r>
          </a:p>
          <a:p>
            <a:r>
              <a:rPr lang="en-US" dirty="0"/>
              <a:t>    - but if its clear people are not reading and preparing, that will change</a:t>
            </a:r>
          </a:p>
          <a:p>
            <a:endParaRPr lang="en-US" dirty="0"/>
          </a:p>
          <a:p>
            <a:r>
              <a:rPr lang="en-US" dirty="0"/>
              <a:t>Introductory Lecture</a:t>
            </a:r>
          </a:p>
          <a:p>
            <a:r>
              <a:rPr lang="en-US" dirty="0"/>
              <a:t>  - Big picture and context</a:t>
            </a:r>
          </a:p>
          <a:p>
            <a:r>
              <a:rPr lang="en-US" dirty="0"/>
              <a:t>  - Not everything you need to know</a:t>
            </a:r>
          </a:p>
          <a:p>
            <a:endParaRPr lang="en-US" dirty="0"/>
          </a:p>
          <a:p>
            <a:r>
              <a:rPr lang="en-US" dirty="0"/>
              <a:t>Do overall course structure:</a:t>
            </a:r>
          </a:p>
          <a:p>
            <a:endParaRPr lang="en-US" dirty="0"/>
          </a:p>
          <a:p>
            <a:r>
              <a:rPr lang="en-US" dirty="0"/>
              <a:t>Web Site Schedule:</a:t>
            </a:r>
          </a:p>
          <a:p>
            <a:r>
              <a:rPr lang="en-US" dirty="0"/>
              <a:t>  - FarmData2 and Web Development</a:t>
            </a:r>
          </a:p>
          <a:p>
            <a:r>
              <a:rPr lang="en-US" dirty="0"/>
              <a:t>    - Learn how </a:t>
            </a:r>
            <a:r>
              <a:rPr lang="en-US" dirty="0" err="1"/>
              <a:t>farmdata</a:t>
            </a:r>
            <a:r>
              <a:rPr lang="en-US" dirty="0"/>
              <a:t> 2 works and how to contribute.</a:t>
            </a:r>
          </a:p>
          <a:p>
            <a:r>
              <a:rPr lang="en-US" dirty="0"/>
              <a:t>    - Learn the basics of front-end web-development using FD2 technologies.  </a:t>
            </a:r>
          </a:p>
          <a:p>
            <a:r>
              <a:rPr lang="en-US" dirty="0"/>
              <a:t>      - Structured as hands-on activities – a lot like 190</a:t>
            </a:r>
          </a:p>
          <a:p>
            <a:r>
              <a:rPr lang="en-US" dirty="0"/>
              <a:t>      - But with even more reliance on outside resources</a:t>
            </a:r>
          </a:p>
          <a:p>
            <a:r>
              <a:rPr lang="en-US" dirty="0"/>
              <a:t>        - Moving you toward greater independent learning.</a:t>
            </a:r>
          </a:p>
          <a:p>
            <a:r>
              <a:rPr lang="en-US" dirty="0"/>
              <a:t>        - Will require more ”figuring tings out” on your part.</a:t>
            </a:r>
          </a:p>
          <a:p>
            <a:r>
              <a:rPr lang="en-US" dirty="0"/>
              <a:t>          - This is again, one of the main reasons that this course and 190 are CR/NC</a:t>
            </a:r>
          </a:p>
          <a:p>
            <a:endParaRPr lang="en-US" dirty="0"/>
          </a:p>
          <a:p>
            <a:r>
              <a:rPr lang="en-US" dirty="0"/>
              <a:t>  - Project work</a:t>
            </a:r>
          </a:p>
          <a:p>
            <a:r>
              <a:rPr lang="en-US" dirty="0"/>
              <a:t>    - Teams of 3-4 will work on contributions to the project.</a:t>
            </a:r>
          </a:p>
          <a:p>
            <a:r>
              <a:rPr lang="en-US" dirty="0"/>
              <a:t>    - What those are will </a:t>
            </a:r>
          </a:p>
          <a:p>
            <a:r>
              <a:rPr lang="en-US" dirty="0"/>
              <a:t>      - Rely on what you have learned.</a:t>
            </a:r>
          </a:p>
          <a:p>
            <a:r>
              <a:rPr lang="en-US" dirty="0"/>
              <a:t>      - Depend upon what the project needs at the time.</a:t>
            </a:r>
          </a:p>
          <a:p>
            <a:endParaRPr lang="en-US" dirty="0"/>
          </a:p>
          <a:p>
            <a:r>
              <a:rPr lang="en-US" dirty="0"/>
              <a:t>  - Final presentation of the work that your team has done.</a:t>
            </a:r>
          </a:p>
          <a:p>
            <a:endParaRPr lang="en-US" dirty="0"/>
          </a:p>
          <a:p>
            <a:r>
              <a:rPr lang="en-US" dirty="0"/>
              <a:t>Moodle is just where you will turn things in.</a:t>
            </a:r>
          </a:p>
          <a:p>
            <a:r>
              <a:rPr lang="en-US" dirty="0"/>
              <a:t>Teams is for discussion about the class.</a:t>
            </a:r>
          </a:p>
          <a:p>
            <a:r>
              <a:rPr lang="en-US" dirty="0" err="1"/>
              <a:t>Zulip</a:t>
            </a:r>
            <a:r>
              <a:rPr lang="en-US" dirty="0"/>
              <a:t> is for discussion about things having to do with FD2</a:t>
            </a:r>
          </a:p>
          <a:p>
            <a:r>
              <a:rPr lang="en-US" dirty="0"/>
              <a:t>  - Use Teams to ask about course stuff (meetings, due dates, </a:t>
            </a:r>
            <a:r>
              <a:rPr lang="en-US" dirty="0" err="1"/>
              <a:t>etc</a:t>
            </a:r>
            <a:r>
              <a:rPr lang="en-US" dirty="0"/>
              <a:t>)</a:t>
            </a:r>
          </a:p>
          <a:p>
            <a:r>
              <a:rPr lang="en-US" dirty="0"/>
              <a:t>  - Use </a:t>
            </a:r>
            <a:r>
              <a:rPr lang="en-US" dirty="0" err="1"/>
              <a:t>Zulip</a:t>
            </a:r>
            <a:r>
              <a:rPr lang="en-US" dirty="0"/>
              <a:t> to ask about FD2 stuff</a:t>
            </a:r>
          </a:p>
          <a:p>
            <a:r>
              <a:rPr lang="en-US" dirty="0"/>
              <a:t>    - Pretty much anything to do with installing, using, editing, contributing.</a:t>
            </a:r>
          </a:p>
          <a:p>
            <a:r>
              <a:rPr lang="en-US" dirty="0"/>
              <a:t>      - Installation – use the Install Stream.</a:t>
            </a:r>
          </a:p>
          <a:p>
            <a:r>
              <a:rPr lang="en-US" dirty="0"/>
              <a:t>      - Assignments – use the FarmData2 School stream.</a:t>
            </a:r>
          </a:p>
          <a:p>
            <a:r>
              <a:rPr lang="en-US" dirty="0"/>
              <a:t>    - This is important because </a:t>
            </a:r>
          </a:p>
          <a:p>
            <a:r>
              <a:rPr lang="en-US" dirty="0"/>
              <a:t>      - what you put in </a:t>
            </a:r>
            <a:r>
              <a:rPr lang="en-US" dirty="0" err="1"/>
              <a:t>Zulip</a:t>
            </a:r>
            <a:r>
              <a:rPr lang="en-US" dirty="0"/>
              <a:t> is a resource for the community.</a:t>
            </a:r>
          </a:p>
          <a:p>
            <a:r>
              <a:rPr lang="en-US" dirty="0"/>
              <a:t>        - other developers, other users, future classes here and elsewhere.</a:t>
            </a:r>
          </a:p>
          <a:p>
            <a:r>
              <a:rPr lang="en-US" dirty="0"/>
              <a:t>      - what you put in Teams, only we get to see.</a:t>
            </a:r>
          </a:p>
          <a:p>
            <a:r>
              <a:rPr lang="en-US" dirty="0"/>
              <a:t>    </a:t>
            </a:r>
          </a:p>
          <a:p>
            <a:endParaRPr lang="en-US" dirty="0"/>
          </a:p>
          <a:p>
            <a:endParaRPr lang="en-US" dirty="0"/>
          </a:p>
        </p:txBody>
      </p:sp>
    </p:spTree>
    <p:extLst>
      <p:ext uri="{BB962C8B-B14F-4D97-AF65-F5344CB8AC3E}">
        <p14:creationId xmlns:p14="http://schemas.microsoft.com/office/powerpoint/2010/main" val="161517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mastering every detail </a:t>
            </a:r>
          </a:p>
          <a:p>
            <a:r>
              <a:rPr lang="en-US" dirty="0"/>
              <a:t>  - somewhat different than a normal course.</a:t>
            </a:r>
          </a:p>
          <a:p>
            <a:r>
              <a:rPr lang="en-US" dirty="0"/>
              <a:t>  - so you are not expected to understand everything in the same way as a typical course.</a:t>
            </a:r>
          </a:p>
          <a:p>
            <a:r>
              <a:rPr lang="en-US" dirty="0"/>
              <a:t>    - The idea is to experience a lot of things that will be useful to you in the future.</a:t>
            </a:r>
          </a:p>
          <a:p>
            <a:r>
              <a:rPr lang="en-US" dirty="0"/>
              <a:t>    - You’ll need to use them over and over and over again until they are natural.</a:t>
            </a:r>
          </a:p>
          <a:p>
            <a:r>
              <a:rPr lang="en-US" dirty="0"/>
              <a:t>      - We are not going to try to drill them in here.</a:t>
            </a:r>
          </a:p>
          <a:p>
            <a:r>
              <a:rPr lang="en-US" dirty="0"/>
              <a:t>      - But what you want to do is remember what you’ve done, not necessarily how you did it.</a:t>
            </a:r>
          </a:p>
          <a:p>
            <a:r>
              <a:rPr lang="en-US" dirty="0"/>
              <a:t>      - Once you know what you can do and remember that you’ve done it its easy to look up how to do it.</a:t>
            </a:r>
          </a:p>
          <a:p>
            <a:endParaRPr lang="en-US" dirty="0"/>
          </a:p>
          <a:p>
            <a:r>
              <a:rPr lang="en-US" dirty="0"/>
              <a:t>You won’t always have all of the information you need</a:t>
            </a:r>
          </a:p>
          <a:p>
            <a:r>
              <a:rPr lang="en-US" dirty="0"/>
              <a:t>  - you’ll make mistakes</a:t>
            </a:r>
          </a:p>
          <a:p>
            <a:r>
              <a:rPr lang="en-US" dirty="0"/>
              <a:t>  - you’ll get practice figuring them out.</a:t>
            </a:r>
          </a:p>
          <a:p>
            <a:r>
              <a:rPr lang="en-US" dirty="0"/>
              <a:t>  - Practice learning from external resources</a:t>
            </a:r>
          </a:p>
          <a:p>
            <a:r>
              <a:rPr lang="en-US" dirty="0"/>
              <a:t>    - Most assignments will refer you to other sources for the learning.</a:t>
            </a:r>
          </a:p>
          <a:p>
            <a:r>
              <a:rPr lang="en-US" dirty="0"/>
              <a:t>    - I will give overviews and big picture</a:t>
            </a:r>
          </a:p>
          <a:p>
            <a:r>
              <a:rPr lang="en-US" dirty="0"/>
              <a:t>    - you will get the details from on-line technical documentation and tutorials.</a:t>
            </a:r>
          </a:p>
          <a:p>
            <a:endParaRPr lang="en-US" dirty="0"/>
          </a:p>
          <a:p>
            <a:r>
              <a:rPr lang="en-US" dirty="0"/>
              <a:t>For both of these reasons this is a CR/NC course.</a:t>
            </a:r>
          </a:p>
          <a:p>
            <a:r>
              <a:rPr lang="en-US" dirty="0"/>
              <a:t>  - Don’t want you memorizing commands and such</a:t>
            </a:r>
          </a:p>
          <a:p>
            <a:r>
              <a:rPr lang="en-US" dirty="0"/>
              <a:t>  - Also don’t want to penalize you for working without complete information, when that’s what is expected.</a:t>
            </a:r>
          </a:p>
          <a:p>
            <a:endParaRPr lang="en-US" dirty="0"/>
          </a:p>
          <a:p>
            <a:r>
              <a:rPr lang="en-US" dirty="0"/>
              <a:t>By having lots of experience you develop an intuition about what is happening in future situations.</a:t>
            </a:r>
          </a:p>
          <a:p>
            <a:r>
              <a:rPr lang="en-US" dirty="0"/>
              <a:t>  - </a:t>
            </a:r>
            <a:r>
              <a:rPr lang="en-US" dirty="0" err="1"/>
              <a:t>Ohhhh</a:t>
            </a:r>
            <a:r>
              <a:rPr lang="en-US" dirty="0"/>
              <a:t> yea… I’ve seen something like this before.</a:t>
            </a:r>
          </a:p>
          <a:p>
            <a:r>
              <a:rPr lang="en-US" dirty="0"/>
              <a:t>  - What did do then?  </a:t>
            </a:r>
          </a:p>
          <a:p>
            <a:r>
              <a:rPr lang="en-US" dirty="0"/>
              <a:t>  - How did I do that?</a:t>
            </a:r>
          </a:p>
          <a:p>
            <a:endParaRPr lang="en-US" dirty="0"/>
          </a:p>
          <a:p>
            <a:r>
              <a:rPr lang="en-US" dirty="0"/>
              <a:t>Then once you do it a few dozen or a few hundred times, you’ll remember it.</a:t>
            </a:r>
          </a:p>
          <a:p>
            <a:endParaRPr lang="en-US" dirty="0"/>
          </a:p>
          <a:p>
            <a:r>
              <a:rPr lang="en-US" dirty="0"/>
              <a:t>So… bottom line… </a:t>
            </a:r>
          </a:p>
          <a:p>
            <a:r>
              <a:rPr lang="en-US" dirty="0"/>
              <a:t>  - Don’t panic if you feel like you don’t understand everything deeply</a:t>
            </a:r>
          </a:p>
          <a:p>
            <a:r>
              <a:rPr lang="en-US" dirty="0"/>
              <a:t>  - That is okay…</a:t>
            </a:r>
          </a:p>
          <a:p>
            <a:r>
              <a:rPr lang="en-US" dirty="0"/>
              <a:t>  - This is about </a:t>
            </a:r>
          </a:p>
          <a:p>
            <a:r>
              <a:rPr lang="en-US" dirty="0"/>
              <a:t>    - knowing “what” you can do</a:t>
            </a:r>
          </a:p>
          <a:p>
            <a:r>
              <a:rPr lang="en-US" dirty="0"/>
              <a:t>    - having the experience of having done it</a:t>
            </a:r>
          </a:p>
          <a:p>
            <a:r>
              <a:rPr lang="en-US" dirty="0"/>
              <a:t>    - being able to figure things out</a:t>
            </a:r>
          </a:p>
          <a:p>
            <a:r>
              <a:rPr lang="en-US" dirty="0"/>
              <a:t>    - being able to look up “how” to do it again.</a:t>
            </a:r>
          </a:p>
          <a:p>
            <a:endParaRPr lang="en-US" dirty="0"/>
          </a:p>
        </p:txBody>
      </p:sp>
    </p:spTree>
    <p:extLst>
      <p:ext uri="{BB962C8B-B14F-4D97-AF65-F5344CB8AC3E}">
        <p14:creationId xmlns:p14="http://schemas.microsoft.com/office/powerpoint/2010/main" val="4178028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little refresher on FarmData2:</a:t>
            </a:r>
          </a:p>
          <a:p>
            <a:r>
              <a:rPr lang="en-US" dirty="0"/>
              <a:t>  - FarmData2 - This is a Free and Open Source Software (FOSS) Project that we run here at Dickinson</a:t>
            </a:r>
          </a:p>
          <a:p>
            <a:r>
              <a:rPr lang="en-US" dirty="0"/>
              <a:t>  - You saw FarmData2 in COMP190 and used it for a number of assignments.</a:t>
            </a:r>
          </a:p>
          <a:p>
            <a:r>
              <a:rPr lang="en-US" dirty="0"/>
              <a:t>  - FarmData2 will be the centerpiece of this course.</a:t>
            </a:r>
          </a:p>
          <a:p>
            <a:r>
              <a:rPr lang="en-US" dirty="0"/>
              <a:t>    - The overall goal of this course is to have you do work that advances the state of the FarmData2 project.</a:t>
            </a:r>
          </a:p>
          <a:p>
            <a:r>
              <a:rPr lang="en-US" dirty="0"/>
              <a:t>    - We’ll just need to be sure we have the web development background that you need.</a:t>
            </a:r>
          </a:p>
          <a:p>
            <a:endParaRPr lang="en-US" dirty="0"/>
          </a:p>
          <a:p>
            <a:endParaRPr lang="en-US" dirty="0"/>
          </a:p>
        </p:txBody>
      </p:sp>
    </p:spTree>
    <p:extLst>
      <p:ext uri="{BB962C8B-B14F-4D97-AF65-F5344CB8AC3E}">
        <p14:creationId xmlns:p14="http://schemas.microsoft.com/office/powerpoint/2010/main" val="2466377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FarmData2 comes out of a collaboration with the Dickinson Farm.</a:t>
            </a:r>
          </a:p>
          <a:p>
            <a:endParaRPr lang="en-US" dirty="0"/>
          </a:p>
          <a:p>
            <a:r>
              <a:rPr lang="en-US" dirty="0"/>
              <a:t>If you haven’t been there</a:t>
            </a:r>
          </a:p>
          <a:p>
            <a:r>
              <a:rPr lang="en-US" dirty="0"/>
              <a:t>  - We will take a trip to the farm a little later this semester to see how the farm operates</a:t>
            </a:r>
          </a:p>
          <a:p>
            <a:r>
              <a:rPr lang="en-US" dirty="0"/>
              <a:t>    - learn a little about their processes and vocabulary</a:t>
            </a:r>
          </a:p>
          <a:p>
            <a:r>
              <a:rPr lang="en-US" dirty="0"/>
              <a:t>    - meet the farmer that is helping us with the FarmData2 application.</a:t>
            </a:r>
          </a:p>
          <a:p>
            <a:endParaRPr lang="en-US" dirty="0"/>
          </a:p>
          <a:p>
            <a:r>
              <a:rPr lang="en-US" dirty="0"/>
              <a:t>  - In encourage you to look for other opportunities to go for an event.</a:t>
            </a:r>
          </a:p>
          <a:p>
            <a:endParaRPr lang="en-US" dirty="0"/>
          </a:p>
        </p:txBody>
      </p:sp>
    </p:spTree>
    <p:extLst>
      <p:ext uri="{BB962C8B-B14F-4D97-AF65-F5344CB8AC3E}">
        <p14:creationId xmlns:p14="http://schemas.microsoft.com/office/powerpoint/2010/main" val="608946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FarmData</a:t>
            </a:r>
            <a:r>
              <a:rPr lang="en-US" dirty="0"/>
              <a:t> began in 2011 collaboration between Prof. Tim Wahls and Matt </a:t>
            </a:r>
            <a:r>
              <a:rPr lang="en-US" dirty="0" err="1"/>
              <a:t>Steiman</a:t>
            </a:r>
            <a:r>
              <a:rPr lang="en-US" dirty="0"/>
              <a:t> at the College Farm </a:t>
            </a:r>
          </a:p>
          <a:p>
            <a:r>
              <a:rPr lang="en-US" dirty="0"/>
              <a:t>Over 5 years </a:t>
            </a:r>
          </a:p>
          <a:p>
            <a:r>
              <a:rPr lang="en-US" dirty="0"/>
              <a:t>  Led to the development of two applications</a:t>
            </a:r>
          </a:p>
          <a:p>
            <a:r>
              <a:rPr lang="en-US" dirty="0"/>
              <a:t>    - </a:t>
            </a:r>
            <a:r>
              <a:rPr lang="en-US" dirty="0" err="1"/>
              <a:t>FarmData</a:t>
            </a:r>
            <a:r>
              <a:rPr lang="en-US" dirty="0"/>
              <a:t> and </a:t>
            </a:r>
            <a:r>
              <a:rPr lang="en-US" dirty="0" err="1"/>
              <a:t>AnimalData</a:t>
            </a:r>
            <a:endParaRPr lang="en-US" dirty="0"/>
          </a:p>
          <a:p>
            <a:r>
              <a:rPr lang="en-US" dirty="0"/>
              <a:t>  They are used:</a:t>
            </a:r>
          </a:p>
          <a:p>
            <a:r>
              <a:rPr lang="en-US" dirty="0"/>
              <a:t>    - in the field on mobile devices to record data about harvests, growth, pest control, and a host of other things</a:t>
            </a:r>
          </a:p>
          <a:p>
            <a:r>
              <a:rPr lang="en-US" dirty="0"/>
              <a:t>    - in the barn on desktop machines to plan harvests, track inventory and sales and to maintain records for organic certification.</a:t>
            </a:r>
          </a:p>
          <a:p>
            <a:endParaRPr lang="en-US" dirty="0"/>
          </a:p>
          <a:p>
            <a:r>
              <a:rPr lang="en-US" dirty="0"/>
              <a:t>2016 – We lost Prof. Wahls to cancer </a:t>
            </a:r>
          </a:p>
          <a:p>
            <a:r>
              <a:rPr lang="en-US" dirty="0"/>
              <a:t>  - Development of </a:t>
            </a:r>
            <a:r>
              <a:rPr lang="en-US" dirty="0" err="1"/>
              <a:t>FarmData</a:t>
            </a:r>
            <a:r>
              <a:rPr lang="en-US" dirty="0"/>
              <a:t> and </a:t>
            </a:r>
            <a:r>
              <a:rPr lang="en-US" dirty="0" err="1"/>
              <a:t>AnimalData</a:t>
            </a:r>
            <a:r>
              <a:rPr lang="en-US" dirty="0"/>
              <a:t> stopped.</a:t>
            </a:r>
          </a:p>
          <a:p>
            <a:r>
              <a:rPr lang="en-US" dirty="0"/>
              <a:t>  - But interest from the College Farm and other farms that are also using the </a:t>
            </a:r>
            <a:r>
              <a:rPr lang="en-US" dirty="0" err="1"/>
              <a:t>FarmData</a:t>
            </a:r>
            <a:r>
              <a:rPr lang="en-US" dirty="0"/>
              <a:t> app has remained.</a:t>
            </a:r>
          </a:p>
          <a:p>
            <a:endParaRPr lang="en-US" dirty="0"/>
          </a:p>
          <a:p>
            <a:endParaRPr lang="en-US" dirty="0"/>
          </a:p>
        </p:txBody>
      </p:sp>
    </p:spTree>
    <p:extLst>
      <p:ext uri="{BB962C8B-B14F-4D97-AF65-F5344CB8AC3E}">
        <p14:creationId xmlns:p14="http://schemas.microsoft.com/office/powerpoint/2010/main" val="3362292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(Farmer) &amp; Jenn (Farm Manager)</a:t>
            </a:r>
          </a:p>
          <a:p>
            <a:r>
              <a:rPr lang="en-US" dirty="0"/>
              <a:t>  - Some others from the farm.</a:t>
            </a:r>
          </a:p>
          <a:p>
            <a:endParaRPr lang="en-US" dirty="0"/>
          </a:p>
          <a:p>
            <a:r>
              <a:rPr lang="en-US" dirty="0"/>
              <a:t>- Tim and Matt talked about the application at a variety of conferences</a:t>
            </a:r>
          </a:p>
          <a:p>
            <a:r>
              <a:rPr lang="en-US" dirty="0"/>
              <a:t>- Raised awareness of it</a:t>
            </a:r>
          </a:p>
          <a:p>
            <a:r>
              <a:rPr lang="en-US" dirty="0"/>
              <a:t>- Don’t know how many active users there are </a:t>
            </a:r>
          </a:p>
          <a:p>
            <a:r>
              <a:rPr lang="en-US" dirty="0"/>
              <a:t>  - but it’s been downloaded quite a number of times</a:t>
            </a:r>
          </a:p>
          <a:p>
            <a:r>
              <a:rPr lang="en-US" dirty="0"/>
              <a:t>  - and all over the world.</a:t>
            </a:r>
          </a:p>
          <a:p>
            <a:endParaRPr lang="en-US" dirty="0"/>
          </a:p>
          <a:p>
            <a:r>
              <a:rPr lang="en-US" dirty="0"/>
              <a:t>This is data from November 2021.</a:t>
            </a:r>
          </a:p>
          <a:p>
            <a:endParaRPr lang="en-US" dirty="0"/>
          </a:p>
        </p:txBody>
      </p:sp>
      <p:sp>
        <p:nvSpPr>
          <p:cNvPr id="4" name="Slide Number Placeholder 3"/>
          <p:cNvSpPr>
            <a:spLocks noGrp="1"/>
          </p:cNvSpPr>
          <p:nvPr>
            <p:ph type="sldNum" sz="quarter" idx="5"/>
          </p:nvPr>
        </p:nvSpPr>
        <p:spPr/>
        <p:txBody>
          <a:bodyPr/>
          <a:lstStyle/>
          <a:p>
            <a:fld id="{0D83CA94-6857-444A-AC29-E4AA28F7D5C3}" type="slidenum">
              <a:rPr lang="en-US" smtClean="0"/>
              <a:pPr/>
              <a:t>9</a:t>
            </a:fld>
            <a:endParaRPr lang="en-US"/>
          </a:p>
        </p:txBody>
      </p:sp>
    </p:spTree>
    <p:extLst>
      <p:ext uri="{BB962C8B-B14F-4D97-AF65-F5344CB8AC3E}">
        <p14:creationId xmlns:p14="http://schemas.microsoft.com/office/powerpoint/2010/main" val="4084966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get to meet Matt in a few week when we visit the farm.</a:t>
            </a:r>
          </a:p>
          <a:p>
            <a:r>
              <a:rPr lang="en-US" dirty="0"/>
              <a:t>Then he’ll be back later in the semester to answer questions about some of your work.</a:t>
            </a:r>
          </a:p>
          <a:p>
            <a:r>
              <a:rPr lang="en-US" dirty="0"/>
              <a:t>Then hopefully he’ll join us at the end of the term for your final presentations.</a:t>
            </a:r>
          </a:p>
        </p:txBody>
      </p:sp>
    </p:spTree>
    <p:extLst>
      <p:ext uri="{BB962C8B-B14F-4D97-AF65-F5344CB8AC3E}">
        <p14:creationId xmlns:p14="http://schemas.microsoft.com/office/powerpoint/2010/main" val="813542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190500"/>
            <a:ext cx="8153400" cy="400050"/>
          </a:xfrm>
        </p:spPr>
        <p:txBody>
          <a:bodyPr>
            <a:noAutofit/>
          </a:bodyPr>
          <a:lstStyle>
            <a:lvl1pPr>
              <a:defRPr sz="2500">
                <a:solidFill>
                  <a:schemeClr val="tx1"/>
                </a:solidFill>
              </a:defRPr>
            </a:lvl1pPr>
          </a:lstStyle>
          <a:p>
            <a:r>
              <a:rPr lang="en-US" dirty="0"/>
              <a:t>Slide Title</a:t>
            </a:r>
            <a:br>
              <a:rPr lang="en-US" dirty="0"/>
            </a:br>
            <a:endParaRPr lang="en-US" dirty="0"/>
          </a:p>
        </p:txBody>
      </p:sp>
      <p:sp>
        <p:nvSpPr>
          <p:cNvPr id="6" name="Content Placeholder 5"/>
          <p:cNvSpPr>
            <a:spLocks noGrp="1"/>
          </p:cNvSpPr>
          <p:nvPr>
            <p:ph sz="quarter" idx="10"/>
          </p:nvPr>
        </p:nvSpPr>
        <p:spPr>
          <a:xfrm>
            <a:off x="533400" y="780234"/>
            <a:ext cx="8153400" cy="3572691"/>
          </a:xfrm>
        </p:spPr>
        <p:txBody>
          <a:bodyPr>
            <a:normAutofit/>
          </a:bodyPr>
          <a:lstStyle>
            <a:lvl1pPr marL="214313" indent="-214313">
              <a:buFont typeface="Courier New" panose="02070309020205020404" pitchFamily="49" charset="0"/>
              <a:buChar char="o"/>
              <a:defRPr sz="1500"/>
            </a:lvl1pPr>
            <a:lvl2pPr marL="557213" indent="-214313">
              <a:buFont typeface="Arial" panose="020B0604020202020204" pitchFamily="34" charset="0"/>
              <a:buChar char="•"/>
              <a:defRPr sz="1500"/>
            </a:lvl2pPr>
            <a:lvl3pPr>
              <a:buFont typeface="Arial" pitchFamily="34" charset="0"/>
              <a:buChar char="•"/>
              <a:defRPr sz="1500"/>
            </a:lvl3pPr>
            <a:lvl4pPr>
              <a:buFont typeface="Arial" pitchFamily="34" charset="0"/>
              <a:buChar char="•"/>
              <a:defRPr sz="1500"/>
            </a:lvl4pPr>
            <a:lvl5pPr>
              <a:buFont typeface="Arial" pitchFamily="34" charset="0"/>
              <a:buChar cha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0" y="4513439"/>
            <a:ext cx="9144000" cy="630061"/>
            <a:chOff x="0" y="0"/>
            <a:chExt cx="14630400" cy="1008098"/>
          </a:xfrm>
        </p:grpSpPr>
        <p:sp>
          <p:nvSpPr>
            <p:cNvPr id="9" name="Rectangle 8"/>
            <p:cNvSpPr/>
            <p:nvPr userDrawn="1"/>
          </p:nvSpPr>
          <p:spPr>
            <a:xfrm>
              <a:off x="0" y="0"/>
              <a:ext cx="14630400" cy="1005840"/>
            </a:xfrm>
            <a:prstGeom prst="rect">
              <a:avLst/>
            </a:prstGeom>
            <a:solidFill>
              <a:srgbClr val="D32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ln>
                  <a:noFill/>
                </a:ln>
              </a:endParaRPr>
            </a:p>
          </p:txBody>
        </p:sp>
        <p:sp>
          <p:nvSpPr>
            <p:cNvPr id="11" name="Right Triangle 10"/>
            <p:cNvSpPr/>
            <p:nvPr userDrawn="1"/>
          </p:nvSpPr>
          <p:spPr>
            <a:xfrm>
              <a:off x="3581400" y="0"/>
              <a:ext cx="1371600" cy="100584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p>
          </p:txBody>
        </p:sp>
        <p:sp>
          <p:nvSpPr>
            <p:cNvPr id="12" name="Rectangle 11"/>
            <p:cNvSpPr/>
            <p:nvPr userDrawn="1"/>
          </p:nvSpPr>
          <p:spPr>
            <a:xfrm>
              <a:off x="0" y="2258"/>
              <a:ext cx="3586163" cy="1005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ln>
                  <a:noFill/>
                </a:ln>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440" y="289089"/>
              <a:ext cx="2089427" cy="413257"/>
            </a:xfrm>
            <a:prstGeom prst="rect">
              <a:avLst/>
            </a:prstGeom>
          </p:spPr>
        </p:pic>
        <p:sp>
          <p:nvSpPr>
            <p:cNvPr id="14" name="TextBox 13"/>
            <p:cNvSpPr txBox="1"/>
            <p:nvPr userDrawn="1"/>
          </p:nvSpPr>
          <p:spPr>
            <a:xfrm>
              <a:off x="4953000" y="228600"/>
              <a:ext cx="8945880" cy="578619"/>
            </a:xfrm>
            <a:prstGeom prst="rect">
              <a:avLst/>
            </a:prstGeom>
            <a:noFill/>
          </p:spPr>
          <p:txBody>
            <a:bodyPr wrap="square" rtlCol="0">
              <a:spAutoFit/>
            </a:bodyPr>
            <a:lstStyle/>
            <a:p>
              <a:pPr algn="r"/>
              <a:r>
                <a:rPr lang="en-US" sz="1750" b="0" i="1" kern="1200" dirty="0">
                  <a:solidFill>
                    <a:schemeClr val="bg1"/>
                  </a:solidFill>
                  <a:effectLst/>
                  <a:latin typeface="Arial" charset="0"/>
                  <a:ea typeface="Arial" charset="0"/>
                  <a:cs typeface="Arial" charset="0"/>
                </a:rPr>
                <a:t>Useful education for the common good since 1783 </a:t>
              </a:r>
              <a:endParaRPr lang="en-US" sz="1750" b="0" i="1" dirty="0">
                <a:solidFill>
                  <a:schemeClr val="bg1"/>
                </a:solidFill>
                <a:latin typeface="Arial" charset="0"/>
                <a:ea typeface="Arial" charset="0"/>
                <a:cs typeface="Arial" charset="0"/>
              </a:endParaRPr>
            </a:p>
          </p:txBody>
        </p:sp>
        <p:cxnSp>
          <p:nvCxnSpPr>
            <p:cNvPr id="16" name="Straight Connector 15"/>
            <p:cNvCxnSpPr/>
            <p:nvPr userDrawn="1"/>
          </p:nvCxnSpPr>
          <p:spPr>
            <a:xfrm>
              <a:off x="0" y="1005840"/>
              <a:ext cx="14630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5849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ickinsonCollege/FD2School-FarmData2"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0.tiff"/><Relationship Id="rId5" Type="http://schemas.openxmlformats.org/officeDocument/2006/relationships/hyperlink" Target="https://creativecommons.org/licenses/by/4.0/" TargetMode="Externa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ickinson-comp290.github.io/website/"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tiff"/><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jpeg"/><Relationship Id="rId12" Type="http://schemas.openxmlformats.org/officeDocument/2006/relationships/image" Target="../media/image27.jpeg"/><Relationship Id="rId17" Type="http://schemas.openxmlformats.org/officeDocument/2006/relationships/image" Target="../media/image32.png"/><Relationship Id="rId2" Type="http://schemas.openxmlformats.org/officeDocument/2006/relationships/notesSlide" Target="../notesSlides/notesSlide8.xml"/><Relationship Id="rId16"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jpe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01 – Introduction and FarmData2 Install</a:t>
            </a:r>
          </a:p>
        </p:txBody>
      </p:sp>
      <p:sp>
        <p:nvSpPr>
          <p:cNvPr id="3" name="TextBox 2">
            <a:extLst>
              <a:ext uri="{FF2B5EF4-FFF2-40B4-BE49-F238E27FC236}">
                <a16:creationId xmlns:a16="http://schemas.microsoft.com/office/drawing/2014/main" id="{9EC7F536-0759-BE4E-81A7-BA9D12C78A28}"/>
              </a:ext>
            </a:extLst>
          </p:cNvPr>
          <p:cNvSpPr txBox="1"/>
          <p:nvPr/>
        </p:nvSpPr>
        <p:spPr>
          <a:xfrm>
            <a:off x="762000" y="2108242"/>
            <a:ext cx="2701317" cy="738664"/>
          </a:xfrm>
          <a:prstGeom prst="rect">
            <a:avLst/>
          </a:prstGeom>
          <a:noFill/>
        </p:spPr>
        <p:txBody>
          <a:bodyPr wrap="none" rtlCol="0">
            <a:spAutoFit/>
          </a:bodyPr>
          <a:lstStyle/>
          <a:p>
            <a:r>
              <a:rPr lang="en-US" dirty="0">
                <a:solidFill>
                  <a:schemeClr val="accent4">
                    <a:lumMod val="20000"/>
                    <a:lumOff val="80000"/>
                  </a:schemeClr>
                </a:solidFill>
              </a:rPr>
              <a:t>COMP 290 – Dickinson College</a:t>
            </a:r>
          </a:p>
          <a:p>
            <a:r>
              <a:rPr lang="en-US" dirty="0">
                <a:solidFill>
                  <a:schemeClr val="accent4">
                    <a:lumMod val="20000"/>
                    <a:lumOff val="80000"/>
                  </a:schemeClr>
                </a:solidFill>
              </a:rPr>
              <a:t>Prof. </a:t>
            </a:r>
            <a:r>
              <a:rPr lang="en-US" dirty="0" err="1">
                <a:solidFill>
                  <a:schemeClr val="accent4">
                    <a:lumMod val="20000"/>
                    <a:lumOff val="80000"/>
                  </a:schemeClr>
                </a:solidFill>
              </a:rPr>
              <a:t>Braught</a:t>
            </a:r>
            <a:endParaRPr lang="en-US" dirty="0">
              <a:solidFill>
                <a:schemeClr val="accent4">
                  <a:lumMod val="20000"/>
                  <a:lumOff val="80000"/>
                </a:schemeClr>
              </a:solidFill>
            </a:endParaRPr>
          </a:p>
          <a:p>
            <a:r>
              <a:rPr lang="en-US" dirty="0">
                <a:solidFill>
                  <a:schemeClr val="accent4">
                    <a:lumMod val="20000"/>
                    <a:lumOff val="80000"/>
                  </a:schemeClr>
                </a:solidFill>
              </a:rPr>
              <a:t>Spring 2023</a:t>
            </a:r>
          </a:p>
        </p:txBody>
      </p:sp>
      <p:pic>
        <p:nvPicPr>
          <p:cNvPr id="6" name="Picture 5">
            <a:extLst>
              <a:ext uri="{FF2B5EF4-FFF2-40B4-BE49-F238E27FC236}">
                <a16:creationId xmlns:a16="http://schemas.microsoft.com/office/drawing/2014/main" id="{12A1C969-1038-8742-B137-FB669E3CD67E}"/>
              </a:ext>
            </a:extLst>
          </p:cNvPr>
          <p:cNvPicPr>
            <a:picLocks noChangeAspect="1"/>
          </p:cNvPicPr>
          <p:nvPr/>
        </p:nvPicPr>
        <p:blipFill>
          <a:blip r:embed="rId2"/>
          <a:stretch>
            <a:fillRect/>
          </a:stretch>
        </p:blipFill>
        <p:spPr>
          <a:xfrm rot="21166374">
            <a:off x="516532" y="3335923"/>
            <a:ext cx="1471463" cy="850179"/>
          </a:xfrm>
          <a:prstGeom prst="rect">
            <a:avLst/>
          </a:prstGeom>
        </p:spPr>
      </p:pic>
      <p:pic>
        <p:nvPicPr>
          <p:cNvPr id="7" name="Picture 6">
            <a:extLst>
              <a:ext uri="{FF2B5EF4-FFF2-40B4-BE49-F238E27FC236}">
                <a16:creationId xmlns:a16="http://schemas.microsoft.com/office/drawing/2014/main" id="{DE038D99-FF50-E145-829D-7402AE772412}"/>
              </a:ext>
            </a:extLst>
          </p:cNvPr>
          <p:cNvPicPr>
            <a:picLocks noChangeAspect="1"/>
          </p:cNvPicPr>
          <p:nvPr/>
        </p:nvPicPr>
        <p:blipFill>
          <a:blip r:embed="rId3"/>
          <a:stretch>
            <a:fillRect/>
          </a:stretch>
        </p:blipFill>
        <p:spPr>
          <a:xfrm rot="614154">
            <a:off x="2184119" y="2976027"/>
            <a:ext cx="3035300" cy="1943100"/>
          </a:xfrm>
          <a:prstGeom prst="rect">
            <a:avLst/>
          </a:prstGeom>
          <a:effectLst>
            <a:softEdge rad="127000"/>
          </a:effectLst>
        </p:spPr>
      </p:pic>
      <p:pic>
        <p:nvPicPr>
          <p:cNvPr id="8" name="Picture 7">
            <a:extLst>
              <a:ext uri="{FF2B5EF4-FFF2-40B4-BE49-F238E27FC236}">
                <a16:creationId xmlns:a16="http://schemas.microsoft.com/office/drawing/2014/main" id="{66956144-86D0-F048-BC3B-52BD7EDB63B1}"/>
              </a:ext>
            </a:extLst>
          </p:cNvPr>
          <p:cNvPicPr>
            <a:picLocks noChangeAspect="1"/>
          </p:cNvPicPr>
          <p:nvPr/>
        </p:nvPicPr>
        <p:blipFill>
          <a:blip r:embed="rId4"/>
          <a:stretch>
            <a:fillRect/>
          </a:stretch>
        </p:blipFill>
        <p:spPr>
          <a:xfrm rot="21101278">
            <a:off x="4879896" y="2829061"/>
            <a:ext cx="1636238" cy="2096603"/>
          </a:xfrm>
          <a:prstGeom prst="rect">
            <a:avLst/>
          </a:prstGeom>
          <a:effectLst>
            <a:softEdge rad="127000"/>
          </a:effectLst>
        </p:spPr>
      </p:pic>
      <p:pic>
        <p:nvPicPr>
          <p:cNvPr id="1028" name="Picture 4" descr="Dickinson College Farm receives $300,000 grant from EPA.">
            <a:extLst>
              <a:ext uri="{FF2B5EF4-FFF2-40B4-BE49-F238E27FC236}">
                <a16:creationId xmlns:a16="http://schemas.microsoft.com/office/drawing/2014/main" id="{C17901AE-DF61-EF4C-999C-FFBCF4B02D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75987">
            <a:off x="5536057" y="683197"/>
            <a:ext cx="3458288" cy="230695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02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57DD-466D-9740-8F7A-B97A55F94790}"/>
              </a:ext>
            </a:extLst>
          </p:cNvPr>
          <p:cNvSpPr>
            <a:spLocks noGrp="1"/>
          </p:cNvSpPr>
          <p:nvPr>
            <p:ph type="title"/>
          </p:nvPr>
        </p:nvSpPr>
        <p:spPr>
          <a:xfrm>
            <a:off x="718300" y="0"/>
            <a:ext cx="6761100" cy="1665513"/>
          </a:xfrm>
        </p:spPr>
        <p:txBody>
          <a:bodyPr/>
          <a:lstStyle/>
          <a:p>
            <a:r>
              <a:rPr lang="en-US" sz="2800" i="1" cap="all" dirty="0"/>
              <a:t>Matt </a:t>
            </a:r>
            <a:r>
              <a:rPr lang="en-US" sz="2800" i="1" cap="all" dirty="0" err="1"/>
              <a:t>Steiman</a:t>
            </a:r>
            <a:r>
              <a:rPr lang="en-US" sz="2800" i="1" cap="all" dirty="0"/>
              <a:t>, </a:t>
            </a:r>
            <a:br>
              <a:rPr lang="en-US" sz="2800" i="1" cap="all" dirty="0"/>
            </a:br>
            <a:r>
              <a:rPr lang="en-US" sz="2800" i="1" cap="all" dirty="0"/>
              <a:t>	Livestock Operations </a:t>
            </a:r>
            <a:br>
              <a:rPr lang="en-US" sz="2800" i="1" cap="all" dirty="0"/>
            </a:br>
            <a:r>
              <a:rPr lang="en-US" sz="2800" i="1" cap="all" dirty="0"/>
              <a:t>	Manager</a:t>
            </a:r>
            <a:endParaRPr lang="en-US" sz="2800" b="1" cap="all" dirty="0"/>
          </a:p>
        </p:txBody>
      </p:sp>
      <p:sp>
        <p:nvSpPr>
          <p:cNvPr id="3" name="Text Placeholder 2">
            <a:extLst>
              <a:ext uri="{FF2B5EF4-FFF2-40B4-BE49-F238E27FC236}">
                <a16:creationId xmlns:a16="http://schemas.microsoft.com/office/drawing/2014/main" id="{591F0751-8E37-A04F-A797-FB9D524AD9E6}"/>
              </a:ext>
            </a:extLst>
          </p:cNvPr>
          <p:cNvSpPr>
            <a:spLocks noGrp="1"/>
          </p:cNvSpPr>
          <p:nvPr>
            <p:ph type="body" idx="1"/>
          </p:nvPr>
        </p:nvSpPr>
        <p:spPr>
          <a:xfrm>
            <a:off x="365918" y="1665513"/>
            <a:ext cx="4657773" cy="2417164"/>
          </a:xfrm>
        </p:spPr>
        <p:txBody>
          <a:bodyPr/>
          <a:lstStyle/>
          <a:p>
            <a:r>
              <a:rPr lang="en-US" dirty="0"/>
              <a:t>Matt has been farming organic vegetables since 1993, working on farms in Colorado, California and Minnesota before settling in the Cumberland Valley. For five seasons, Matt managed Fulton Farm at Wilson College where he learned the ropes of running an educational CSA program, and also developed initial experience with renewable energy systems. Matt and Jenn then ran their own farm on rented ground for two seasons before signing on as the full-time farmers at Dickinson College in 2007. In addition to regular farm duties at the Dickinson Farm, Matt supervises equipment maintenance, irrigation, sheep and cattle, and also works extensively with solar energy projects and biodiesel fuel applications for the college.</a:t>
            </a:r>
          </a:p>
          <a:p>
            <a:endParaRPr lang="en-US" sz="1800" dirty="0"/>
          </a:p>
        </p:txBody>
      </p:sp>
      <p:sp>
        <p:nvSpPr>
          <p:cNvPr id="4" name="Slide Number Placeholder 3">
            <a:extLst>
              <a:ext uri="{FF2B5EF4-FFF2-40B4-BE49-F238E27FC236}">
                <a16:creationId xmlns:a16="http://schemas.microsoft.com/office/drawing/2014/main" id="{423FB3E9-390E-FD4B-BFFF-2FA8A3EED418}"/>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5" name="Picture 4">
            <a:extLst>
              <a:ext uri="{FF2B5EF4-FFF2-40B4-BE49-F238E27FC236}">
                <a16:creationId xmlns:a16="http://schemas.microsoft.com/office/drawing/2014/main" id="{2ED94F8B-7261-C4A6-060B-655DE719C17A}"/>
              </a:ext>
            </a:extLst>
          </p:cNvPr>
          <p:cNvPicPr>
            <a:picLocks noChangeAspect="1"/>
          </p:cNvPicPr>
          <p:nvPr/>
        </p:nvPicPr>
        <p:blipFill>
          <a:blip r:embed="rId3"/>
          <a:stretch>
            <a:fillRect/>
          </a:stretch>
        </p:blipFill>
        <p:spPr>
          <a:xfrm rot="21165953">
            <a:off x="5153419" y="1139533"/>
            <a:ext cx="3428204" cy="2277128"/>
          </a:xfrm>
          <a:prstGeom prst="rect">
            <a:avLst/>
          </a:prstGeom>
        </p:spPr>
      </p:pic>
      <p:pic>
        <p:nvPicPr>
          <p:cNvPr id="6" name="Picture 5">
            <a:extLst>
              <a:ext uri="{FF2B5EF4-FFF2-40B4-BE49-F238E27FC236}">
                <a16:creationId xmlns:a16="http://schemas.microsoft.com/office/drawing/2014/main" id="{B61FAB1F-DAB6-2C85-3B38-5B36448A1E04}"/>
              </a:ext>
            </a:extLst>
          </p:cNvPr>
          <p:cNvPicPr>
            <a:picLocks noChangeAspect="1"/>
          </p:cNvPicPr>
          <p:nvPr/>
        </p:nvPicPr>
        <p:blipFill>
          <a:blip r:embed="rId4"/>
          <a:stretch>
            <a:fillRect/>
          </a:stretch>
        </p:blipFill>
        <p:spPr>
          <a:xfrm rot="598903">
            <a:off x="6510287" y="2958593"/>
            <a:ext cx="1996801" cy="1996801"/>
          </a:xfrm>
          <a:prstGeom prst="rect">
            <a:avLst/>
          </a:prstGeom>
        </p:spPr>
      </p:pic>
    </p:spTree>
    <p:extLst>
      <p:ext uri="{BB962C8B-B14F-4D97-AF65-F5344CB8AC3E}">
        <p14:creationId xmlns:p14="http://schemas.microsoft.com/office/powerpoint/2010/main" val="3103695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A040-C8AD-1046-B038-193664FB0E97}"/>
              </a:ext>
            </a:extLst>
          </p:cNvPr>
          <p:cNvSpPr>
            <a:spLocks noGrp="1"/>
          </p:cNvSpPr>
          <p:nvPr>
            <p:ph type="title"/>
          </p:nvPr>
        </p:nvSpPr>
        <p:spPr>
          <a:xfrm>
            <a:off x="739193" y="318613"/>
            <a:ext cx="6761100" cy="857400"/>
          </a:xfrm>
        </p:spPr>
        <p:txBody>
          <a:bodyPr/>
          <a:lstStyle/>
          <a:p>
            <a:r>
              <a:rPr lang="en-US" sz="2800" dirty="0"/>
              <a:t>FarmData2</a:t>
            </a:r>
          </a:p>
        </p:txBody>
      </p:sp>
      <p:sp>
        <p:nvSpPr>
          <p:cNvPr id="3" name="Text Placeholder 2">
            <a:extLst>
              <a:ext uri="{FF2B5EF4-FFF2-40B4-BE49-F238E27FC236}">
                <a16:creationId xmlns:a16="http://schemas.microsoft.com/office/drawing/2014/main" id="{7768774A-894B-2040-BAF1-6775425DC19D}"/>
              </a:ext>
            </a:extLst>
          </p:cNvPr>
          <p:cNvSpPr>
            <a:spLocks noGrp="1"/>
          </p:cNvSpPr>
          <p:nvPr>
            <p:ph type="body" idx="1"/>
          </p:nvPr>
        </p:nvSpPr>
        <p:spPr>
          <a:xfrm>
            <a:off x="734433" y="1265382"/>
            <a:ext cx="4289825" cy="3236232"/>
          </a:xfrm>
        </p:spPr>
        <p:txBody>
          <a:bodyPr/>
          <a:lstStyle/>
          <a:p>
            <a:r>
              <a:rPr lang="en-US" sz="2000" dirty="0"/>
              <a:t>FarmData2 aims to update and combine </a:t>
            </a:r>
            <a:r>
              <a:rPr lang="en-US" sz="2000" dirty="0" err="1"/>
              <a:t>FarmData</a:t>
            </a:r>
            <a:r>
              <a:rPr lang="en-US" sz="2000" dirty="0"/>
              <a:t> and </a:t>
            </a:r>
            <a:r>
              <a:rPr lang="en-US" sz="2000" dirty="0" err="1"/>
              <a:t>AnimalData</a:t>
            </a:r>
            <a:r>
              <a:rPr lang="en-US" sz="2000" dirty="0"/>
              <a:t>, to create a single application that will support the operation and certification requirements for small organic farming operations.</a:t>
            </a:r>
          </a:p>
          <a:p>
            <a:pPr lvl="1"/>
            <a:endParaRPr lang="en-US" sz="1800" dirty="0"/>
          </a:p>
          <a:p>
            <a:pPr lvl="1"/>
            <a:r>
              <a:rPr lang="en-US" sz="1800" dirty="0"/>
              <a:t>A living FOSS project and community</a:t>
            </a:r>
          </a:p>
        </p:txBody>
      </p:sp>
      <p:sp>
        <p:nvSpPr>
          <p:cNvPr id="4" name="Slide Number Placeholder 3">
            <a:extLst>
              <a:ext uri="{FF2B5EF4-FFF2-40B4-BE49-F238E27FC236}">
                <a16:creationId xmlns:a16="http://schemas.microsoft.com/office/drawing/2014/main" id="{9E277196-BDCC-6E4E-88C6-BEFF6CCCAD8C}"/>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6" name="Picture 5">
            <a:extLst>
              <a:ext uri="{FF2B5EF4-FFF2-40B4-BE49-F238E27FC236}">
                <a16:creationId xmlns:a16="http://schemas.microsoft.com/office/drawing/2014/main" id="{E82A445B-81B8-484A-908B-4D5053C53814}"/>
              </a:ext>
            </a:extLst>
          </p:cNvPr>
          <p:cNvPicPr>
            <a:picLocks noChangeAspect="1"/>
          </p:cNvPicPr>
          <p:nvPr/>
        </p:nvPicPr>
        <p:blipFill>
          <a:blip r:embed="rId3"/>
          <a:stretch>
            <a:fillRect/>
          </a:stretch>
        </p:blipFill>
        <p:spPr>
          <a:xfrm rot="20915164">
            <a:off x="4004748" y="278498"/>
            <a:ext cx="1631889" cy="990135"/>
          </a:xfrm>
          <a:prstGeom prst="rect">
            <a:avLst/>
          </a:prstGeom>
          <a:effectLst>
            <a:softEdge rad="31750"/>
          </a:effectLst>
        </p:spPr>
      </p:pic>
      <p:pic>
        <p:nvPicPr>
          <p:cNvPr id="8" name="Picture 7">
            <a:extLst>
              <a:ext uri="{FF2B5EF4-FFF2-40B4-BE49-F238E27FC236}">
                <a16:creationId xmlns:a16="http://schemas.microsoft.com/office/drawing/2014/main" id="{55030381-D926-4A45-838A-249B0B948248}"/>
              </a:ext>
            </a:extLst>
          </p:cNvPr>
          <p:cNvPicPr>
            <a:picLocks noChangeAspect="1"/>
          </p:cNvPicPr>
          <p:nvPr/>
        </p:nvPicPr>
        <p:blipFill>
          <a:blip r:embed="rId4"/>
          <a:stretch>
            <a:fillRect/>
          </a:stretch>
        </p:blipFill>
        <p:spPr>
          <a:xfrm rot="716255">
            <a:off x="5353886" y="1152647"/>
            <a:ext cx="3438905" cy="3546725"/>
          </a:xfrm>
          <a:prstGeom prst="rect">
            <a:avLst/>
          </a:prstGeom>
        </p:spPr>
      </p:pic>
    </p:spTree>
    <p:extLst>
      <p:ext uri="{BB962C8B-B14F-4D97-AF65-F5344CB8AC3E}">
        <p14:creationId xmlns:p14="http://schemas.microsoft.com/office/powerpoint/2010/main" val="3174469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A040-C8AD-1046-B038-193664FB0E97}"/>
              </a:ext>
            </a:extLst>
          </p:cNvPr>
          <p:cNvSpPr>
            <a:spLocks noGrp="1"/>
          </p:cNvSpPr>
          <p:nvPr>
            <p:ph type="title"/>
          </p:nvPr>
        </p:nvSpPr>
        <p:spPr>
          <a:xfrm>
            <a:off x="739193" y="318613"/>
            <a:ext cx="6761100" cy="857400"/>
          </a:xfrm>
        </p:spPr>
        <p:txBody>
          <a:bodyPr/>
          <a:lstStyle/>
          <a:p>
            <a:r>
              <a:rPr lang="en-US" sz="2800" dirty="0"/>
              <a:t>FarmData2 Technology</a:t>
            </a:r>
          </a:p>
        </p:txBody>
      </p:sp>
      <p:sp>
        <p:nvSpPr>
          <p:cNvPr id="3" name="Text Placeholder 2">
            <a:extLst>
              <a:ext uri="{FF2B5EF4-FFF2-40B4-BE49-F238E27FC236}">
                <a16:creationId xmlns:a16="http://schemas.microsoft.com/office/drawing/2014/main" id="{7768774A-894B-2040-BAF1-6775425DC19D}"/>
              </a:ext>
            </a:extLst>
          </p:cNvPr>
          <p:cNvSpPr>
            <a:spLocks noGrp="1"/>
          </p:cNvSpPr>
          <p:nvPr>
            <p:ph type="body" idx="1"/>
          </p:nvPr>
        </p:nvSpPr>
        <p:spPr>
          <a:xfrm>
            <a:off x="734433" y="1265382"/>
            <a:ext cx="4289825" cy="3236232"/>
          </a:xfrm>
        </p:spPr>
        <p:txBody>
          <a:bodyPr/>
          <a:lstStyle/>
          <a:p>
            <a:r>
              <a:rPr lang="en-US" sz="2000" dirty="0"/>
              <a:t>FarmData2 is a modern web application:</a:t>
            </a:r>
          </a:p>
          <a:p>
            <a:pPr lvl="1"/>
            <a:endParaRPr lang="en-US" sz="1800" dirty="0"/>
          </a:p>
          <a:p>
            <a:pPr lvl="1"/>
            <a:r>
              <a:rPr lang="en-US" sz="1800" dirty="0"/>
              <a:t>Docker Containers</a:t>
            </a:r>
          </a:p>
          <a:p>
            <a:pPr lvl="1"/>
            <a:r>
              <a:rPr lang="en-US" sz="1800" dirty="0"/>
              <a:t>HTML/CSS/</a:t>
            </a:r>
            <a:r>
              <a:rPr lang="en-US" sz="1800" dirty="0" err="1"/>
              <a:t>Javascript</a:t>
            </a:r>
            <a:endParaRPr lang="en-US" sz="1800" dirty="0"/>
          </a:p>
          <a:p>
            <a:pPr lvl="1"/>
            <a:r>
              <a:rPr lang="en-US" sz="1800" dirty="0"/>
              <a:t>Bootstrap</a:t>
            </a:r>
          </a:p>
          <a:p>
            <a:pPr lvl="1"/>
            <a:r>
              <a:rPr lang="en-US" sz="1800" dirty="0" err="1"/>
              <a:t>Vue.js</a:t>
            </a:r>
            <a:endParaRPr lang="en-US" sz="1800" dirty="0"/>
          </a:p>
          <a:p>
            <a:pPr lvl="1"/>
            <a:r>
              <a:rPr lang="en-US" sz="1800" dirty="0"/>
              <a:t>Cypress Testing</a:t>
            </a:r>
          </a:p>
          <a:p>
            <a:pPr lvl="1"/>
            <a:r>
              <a:rPr lang="en-US" sz="1800" dirty="0"/>
              <a:t>Express API</a:t>
            </a:r>
          </a:p>
        </p:txBody>
      </p:sp>
      <p:sp>
        <p:nvSpPr>
          <p:cNvPr id="4" name="Slide Number Placeholder 3">
            <a:extLst>
              <a:ext uri="{FF2B5EF4-FFF2-40B4-BE49-F238E27FC236}">
                <a16:creationId xmlns:a16="http://schemas.microsoft.com/office/drawing/2014/main" id="{9E277196-BDCC-6E4E-88C6-BEFF6CCCAD8C}"/>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6" name="Picture 5">
            <a:extLst>
              <a:ext uri="{FF2B5EF4-FFF2-40B4-BE49-F238E27FC236}">
                <a16:creationId xmlns:a16="http://schemas.microsoft.com/office/drawing/2014/main" id="{E82A445B-81B8-484A-908B-4D5053C53814}"/>
              </a:ext>
            </a:extLst>
          </p:cNvPr>
          <p:cNvPicPr>
            <a:picLocks noChangeAspect="1"/>
          </p:cNvPicPr>
          <p:nvPr/>
        </p:nvPicPr>
        <p:blipFill>
          <a:blip r:embed="rId3"/>
          <a:stretch>
            <a:fillRect/>
          </a:stretch>
        </p:blipFill>
        <p:spPr>
          <a:xfrm rot="20915164">
            <a:off x="6990319" y="123566"/>
            <a:ext cx="1631889" cy="990135"/>
          </a:xfrm>
          <a:prstGeom prst="rect">
            <a:avLst/>
          </a:prstGeom>
          <a:effectLst>
            <a:softEdge rad="31750"/>
          </a:effectLst>
        </p:spPr>
      </p:pic>
      <p:pic>
        <p:nvPicPr>
          <p:cNvPr id="8" name="Picture 7">
            <a:extLst>
              <a:ext uri="{FF2B5EF4-FFF2-40B4-BE49-F238E27FC236}">
                <a16:creationId xmlns:a16="http://schemas.microsoft.com/office/drawing/2014/main" id="{55030381-D926-4A45-838A-249B0B948248}"/>
              </a:ext>
            </a:extLst>
          </p:cNvPr>
          <p:cNvPicPr>
            <a:picLocks noChangeAspect="1"/>
          </p:cNvPicPr>
          <p:nvPr/>
        </p:nvPicPr>
        <p:blipFill>
          <a:blip r:embed="rId4"/>
          <a:stretch>
            <a:fillRect/>
          </a:stretch>
        </p:blipFill>
        <p:spPr>
          <a:xfrm rot="716255">
            <a:off x="5353886" y="1152647"/>
            <a:ext cx="3438905" cy="3546725"/>
          </a:xfrm>
          <a:prstGeom prst="rect">
            <a:avLst/>
          </a:prstGeom>
        </p:spPr>
      </p:pic>
    </p:spTree>
    <p:extLst>
      <p:ext uri="{BB962C8B-B14F-4D97-AF65-F5344CB8AC3E}">
        <p14:creationId xmlns:p14="http://schemas.microsoft.com/office/powerpoint/2010/main" val="1632935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A65B-9DE2-BE42-9C6A-A88AB39E69A6}"/>
              </a:ext>
            </a:extLst>
          </p:cNvPr>
          <p:cNvSpPr>
            <a:spLocks noGrp="1"/>
          </p:cNvSpPr>
          <p:nvPr>
            <p:ph type="title"/>
          </p:nvPr>
        </p:nvSpPr>
        <p:spPr>
          <a:xfrm>
            <a:off x="718300" y="357804"/>
            <a:ext cx="7918924" cy="857400"/>
          </a:xfrm>
        </p:spPr>
        <p:txBody>
          <a:bodyPr/>
          <a:lstStyle/>
          <a:p>
            <a:r>
              <a:rPr lang="en-US" sz="3200" dirty="0"/>
              <a:t>Activity 01 – FarmData2 Developer </a:t>
            </a:r>
            <a:br>
              <a:rPr lang="en-US" sz="3200" dirty="0"/>
            </a:br>
            <a:r>
              <a:rPr lang="en-US" sz="3200" dirty="0"/>
              <a:t>			Install</a:t>
            </a:r>
          </a:p>
        </p:txBody>
      </p:sp>
      <p:sp>
        <p:nvSpPr>
          <p:cNvPr id="3" name="Text Placeholder 2">
            <a:extLst>
              <a:ext uri="{FF2B5EF4-FFF2-40B4-BE49-F238E27FC236}">
                <a16:creationId xmlns:a16="http://schemas.microsoft.com/office/drawing/2014/main" id="{6B95A107-5D30-9E43-BD23-BF28FAD600BC}"/>
              </a:ext>
            </a:extLst>
          </p:cNvPr>
          <p:cNvSpPr>
            <a:spLocks noGrp="1"/>
          </p:cNvSpPr>
          <p:nvPr>
            <p:ph type="body" idx="1"/>
          </p:nvPr>
        </p:nvSpPr>
        <p:spPr>
          <a:xfrm>
            <a:off x="506776" y="1215204"/>
            <a:ext cx="7918924" cy="3781338"/>
          </a:xfrm>
        </p:spPr>
        <p:txBody>
          <a:bodyPr/>
          <a:lstStyle/>
          <a:p>
            <a:r>
              <a:rPr lang="en-US" sz="2400" dirty="0"/>
              <a:t>Goal: Get FarmData2 Up and Running</a:t>
            </a:r>
          </a:p>
          <a:p>
            <a:pPr lvl="1"/>
            <a:r>
              <a:rPr lang="en-US" sz="2000" dirty="0"/>
              <a:t>Activity Sheet will guide you, but you will be making use of the project documentation.</a:t>
            </a:r>
          </a:p>
          <a:p>
            <a:pPr lvl="1"/>
            <a:r>
              <a:rPr lang="en-US" sz="2000" dirty="0"/>
              <a:t>Uses git / Docker Desktop / </a:t>
            </a:r>
            <a:r>
              <a:rPr lang="en-US" sz="2000" dirty="0" err="1"/>
              <a:t>TigerVNC</a:t>
            </a:r>
            <a:r>
              <a:rPr lang="en-US" sz="2000" dirty="0"/>
              <a:t> Viewer (as in 190).</a:t>
            </a:r>
          </a:p>
          <a:p>
            <a:endParaRPr lang="en-US" sz="2000" dirty="0"/>
          </a:p>
          <a:p>
            <a:pPr lvl="1"/>
            <a:r>
              <a:rPr lang="en-US" sz="2000" dirty="0"/>
              <a:t>Use the fork:</a:t>
            </a:r>
            <a:br>
              <a:rPr lang="en-US" sz="2000" dirty="0"/>
            </a:br>
            <a:r>
              <a:rPr lang="en-US" sz="1800" dirty="0">
                <a:hlinkClick r:id="rId3"/>
              </a:rPr>
              <a:t>https://github.com/DickinsonCollege/FD2School-FarmData2</a:t>
            </a:r>
            <a:r>
              <a:rPr lang="en-US" sz="1800" dirty="0"/>
              <a:t> </a:t>
            </a:r>
            <a:endParaRPr lang="en-US" sz="2000" dirty="0"/>
          </a:p>
          <a:p>
            <a:endParaRPr lang="en-US" sz="2000" dirty="0"/>
          </a:p>
          <a:p>
            <a:pPr lvl="1"/>
            <a:r>
              <a:rPr lang="en-US" sz="2000" dirty="0"/>
              <a:t>Ask questions on </a:t>
            </a:r>
            <a:r>
              <a:rPr lang="en-US" sz="2000" dirty="0" err="1"/>
              <a:t>Zulip</a:t>
            </a:r>
            <a:r>
              <a:rPr lang="en-US" sz="2000" dirty="0"/>
              <a:t>.</a:t>
            </a:r>
          </a:p>
          <a:p>
            <a:pPr lvl="2"/>
            <a:r>
              <a:rPr lang="en-US" sz="2000" dirty="0"/>
              <a:t>Install Stream</a:t>
            </a:r>
          </a:p>
          <a:p>
            <a:pPr lvl="2"/>
            <a:r>
              <a:rPr lang="en-US" sz="2000" dirty="0"/>
              <a:t>FarmData2 School Stream</a:t>
            </a:r>
          </a:p>
          <a:p>
            <a:endParaRPr lang="en-US" sz="1600" dirty="0"/>
          </a:p>
        </p:txBody>
      </p:sp>
      <p:sp>
        <p:nvSpPr>
          <p:cNvPr id="4" name="Slide Number Placeholder 3">
            <a:extLst>
              <a:ext uri="{FF2B5EF4-FFF2-40B4-BE49-F238E27FC236}">
                <a16:creationId xmlns:a16="http://schemas.microsoft.com/office/drawing/2014/main" id="{3407A665-049E-4244-A44C-C9AD1C2D52EE}"/>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pic>
        <p:nvPicPr>
          <p:cNvPr id="5" name="Picture 4">
            <a:extLst>
              <a:ext uri="{FF2B5EF4-FFF2-40B4-BE49-F238E27FC236}">
                <a16:creationId xmlns:a16="http://schemas.microsoft.com/office/drawing/2014/main" id="{7845160C-831B-5B4A-89A8-FAAC6565152A}"/>
              </a:ext>
            </a:extLst>
          </p:cNvPr>
          <p:cNvPicPr>
            <a:picLocks noChangeAspect="1"/>
          </p:cNvPicPr>
          <p:nvPr/>
        </p:nvPicPr>
        <p:blipFill>
          <a:blip r:embed="rId4"/>
          <a:stretch>
            <a:fillRect/>
          </a:stretch>
        </p:blipFill>
        <p:spPr>
          <a:xfrm rot="21182626">
            <a:off x="5393858" y="4035349"/>
            <a:ext cx="1808097" cy="662120"/>
          </a:xfrm>
          <a:prstGeom prst="rect">
            <a:avLst/>
          </a:prstGeom>
        </p:spPr>
      </p:pic>
    </p:spTree>
    <p:extLst>
      <p:ext uri="{BB962C8B-B14F-4D97-AF65-F5344CB8AC3E}">
        <p14:creationId xmlns:p14="http://schemas.microsoft.com/office/powerpoint/2010/main" val="158375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57DD-466D-9740-8F7A-B97A55F94790}"/>
              </a:ext>
            </a:extLst>
          </p:cNvPr>
          <p:cNvSpPr>
            <a:spLocks noGrp="1"/>
          </p:cNvSpPr>
          <p:nvPr>
            <p:ph type="title"/>
          </p:nvPr>
        </p:nvSpPr>
        <p:spPr/>
        <p:txBody>
          <a:bodyPr/>
          <a:lstStyle/>
          <a:p>
            <a:r>
              <a:rPr lang="en-US" sz="3200" dirty="0"/>
              <a:t>What’s Next</a:t>
            </a:r>
          </a:p>
        </p:txBody>
      </p:sp>
      <p:sp>
        <p:nvSpPr>
          <p:cNvPr id="3" name="Text Placeholder 2">
            <a:extLst>
              <a:ext uri="{FF2B5EF4-FFF2-40B4-BE49-F238E27FC236}">
                <a16:creationId xmlns:a16="http://schemas.microsoft.com/office/drawing/2014/main" id="{591F0751-8E37-A04F-A797-FB9D524AD9E6}"/>
              </a:ext>
            </a:extLst>
          </p:cNvPr>
          <p:cNvSpPr>
            <a:spLocks noGrp="1"/>
          </p:cNvSpPr>
          <p:nvPr>
            <p:ph type="body" idx="1"/>
          </p:nvPr>
        </p:nvSpPr>
        <p:spPr/>
        <p:txBody>
          <a:bodyPr/>
          <a:lstStyle/>
          <a:p>
            <a:r>
              <a:rPr lang="en-US" sz="1800" dirty="0"/>
              <a:t>Read Syllabus</a:t>
            </a:r>
          </a:p>
          <a:p>
            <a:pPr lvl="1"/>
            <a:r>
              <a:rPr lang="en-US" sz="1800" dirty="0"/>
              <a:t>Ask questions on Teams</a:t>
            </a:r>
          </a:p>
          <a:p>
            <a:pPr lvl="1"/>
            <a:r>
              <a:rPr lang="en-US" sz="1800" dirty="0"/>
              <a:t>Bring questions next time</a:t>
            </a:r>
          </a:p>
          <a:p>
            <a:pPr marL="533400" lvl="1" indent="0">
              <a:buNone/>
            </a:pPr>
            <a:endParaRPr lang="en-US" sz="800" dirty="0"/>
          </a:p>
          <a:p>
            <a:r>
              <a:rPr lang="en-US" sz="1800" dirty="0"/>
              <a:t>Activity 01</a:t>
            </a:r>
          </a:p>
          <a:p>
            <a:pPr lvl="1"/>
            <a:r>
              <a:rPr lang="en-US" sz="1800" dirty="0"/>
              <a:t>Due next Wednesday 12:00 pm</a:t>
            </a:r>
          </a:p>
          <a:p>
            <a:pPr lvl="1"/>
            <a:endParaRPr lang="en-US" sz="800" dirty="0"/>
          </a:p>
          <a:p>
            <a:r>
              <a:rPr lang="en-US" sz="1800" dirty="0"/>
              <a:t>Reading Assignment</a:t>
            </a:r>
          </a:p>
          <a:p>
            <a:pPr lvl="1"/>
            <a:r>
              <a:rPr lang="en-US" sz="1800" dirty="0"/>
              <a:t>Have one thing you found interesting ready to raise for discussion during next class.</a:t>
            </a:r>
          </a:p>
        </p:txBody>
      </p:sp>
      <p:sp>
        <p:nvSpPr>
          <p:cNvPr id="4" name="Slide Number Placeholder 3">
            <a:extLst>
              <a:ext uri="{FF2B5EF4-FFF2-40B4-BE49-F238E27FC236}">
                <a16:creationId xmlns:a16="http://schemas.microsoft.com/office/drawing/2014/main" id="{423FB3E9-390E-FD4B-BFFF-2FA8A3EED418}"/>
              </a:ext>
            </a:extLst>
          </p:cNvPr>
          <p:cNvSpPr>
            <a:spLocks noGrp="1"/>
          </p:cNvSpPr>
          <p:nvPr>
            <p:ph type="sldNum" idx="10"/>
          </p:nvPr>
        </p:nvSpPr>
        <p:spPr/>
        <p:txBody>
          <a:bodyPr/>
          <a:lstStyle/>
          <a:p>
            <a:fld id="{BDFCAF28-37E0-B74A-A667-EBA3961B24E0}" type="slidenum">
              <a:rPr lang="en-US" altLang="en-US" smtClean="0"/>
              <a:pPr/>
              <a:t>14</a:t>
            </a:fld>
            <a:endParaRPr lang="en-US" altLang="en-US"/>
          </a:p>
        </p:txBody>
      </p:sp>
    </p:spTree>
    <p:extLst>
      <p:ext uri="{BB962C8B-B14F-4D97-AF65-F5344CB8AC3E}">
        <p14:creationId xmlns:p14="http://schemas.microsoft.com/office/powerpoint/2010/main" val="3851304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15</a:t>
            </a:fld>
            <a:endParaRPr lang="en-US" altLang="en-US" sz="1200">
              <a:solidFill>
                <a:srgbClr val="0B87A1"/>
              </a:solidFill>
              <a:latin typeface="Dosis ExtraLight"/>
              <a:cs typeface="Dosis ExtraLight"/>
              <a:sym typeface="Dosis ExtraLight"/>
            </a:endParaRPr>
          </a:p>
        </p:txBody>
      </p:sp>
      <p:pic>
        <p:nvPicPr>
          <p:cNvPr id="15363" name="Google Shape;4809;p42">
            <a:hlinkClick r:id="rId3"/>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5"/>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1" name="Rectangle 10">
            <a:extLst>
              <a:ext uri="{FF2B5EF4-FFF2-40B4-BE49-F238E27FC236}">
                <a16:creationId xmlns:a16="http://schemas.microsoft.com/office/drawing/2014/main" id="{3B07988B-33F3-A942-9AAA-8F13F49273FC}"/>
              </a:ext>
            </a:extLst>
          </p:cNvPr>
          <p:cNvSpPr/>
          <p:nvPr/>
        </p:nvSpPr>
        <p:spPr>
          <a:xfrm>
            <a:off x="639763" y="3859879"/>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12" name="Picture 11">
            <a:extLst>
              <a:ext uri="{FF2B5EF4-FFF2-40B4-BE49-F238E27FC236}">
                <a16:creationId xmlns:a16="http://schemas.microsoft.com/office/drawing/2014/main" id="{CF7C66D0-81C6-3A46-9D40-899A8513EA6E}"/>
              </a:ext>
            </a:extLst>
          </p:cNvPr>
          <p:cNvPicPr>
            <a:picLocks noChangeAspect="1"/>
          </p:cNvPicPr>
          <p:nvPr/>
        </p:nvPicPr>
        <p:blipFill>
          <a:blip r:embed="rId8"/>
          <a:stretch>
            <a:fillRect/>
          </a:stretch>
        </p:blipFill>
        <p:spPr>
          <a:xfrm>
            <a:off x="4105487" y="3134486"/>
            <a:ext cx="2818492" cy="692977"/>
          </a:xfrm>
          <a:prstGeom prst="rect">
            <a:avLst/>
          </a:prstGeom>
        </p:spPr>
      </p:pic>
    </p:spTree>
    <p:extLst>
      <p:ext uri="{BB962C8B-B14F-4D97-AF65-F5344CB8AC3E}">
        <p14:creationId xmlns:p14="http://schemas.microsoft.com/office/powerpoint/2010/main" val="2672148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BE677-6FB4-1944-94DE-6873E76CE3D7}"/>
              </a:ext>
            </a:extLst>
          </p:cNvPr>
          <p:cNvPicPr>
            <a:picLocks noChangeAspect="1"/>
          </p:cNvPicPr>
          <p:nvPr/>
        </p:nvPicPr>
        <p:blipFill>
          <a:blip r:embed="rId3"/>
          <a:stretch>
            <a:fillRect/>
          </a:stretch>
        </p:blipFill>
        <p:spPr>
          <a:xfrm>
            <a:off x="168007" y="704259"/>
            <a:ext cx="7772400" cy="4371975"/>
          </a:xfrm>
          <a:prstGeom prst="rect">
            <a:avLst/>
          </a:prstGeom>
        </p:spPr>
      </p:pic>
      <p:sp>
        <p:nvSpPr>
          <p:cNvPr id="4" name="Title 3">
            <a:extLst>
              <a:ext uri="{FF2B5EF4-FFF2-40B4-BE49-F238E27FC236}">
                <a16:creationId xmlns:a16="http://schemas.microsoft.com/office/drawing/2014/main" id="{8D33EC79-CD96-B841-8AC8-6252CC97E842}"/>
              </a:ext>
            </a:extLst>
          </p:cNvPr>
          <p:cNvSpPr>
            <a:spLocks noGrp="1"/>
          </p:cNvSpPr>
          <p:nvPr>
            <p:ph type="title"/>
          </p:nvPr>
        </p:nvSpPr>
        <p:spPr>
          <a:xfrm>
            <a:off x="168007" y="-186124"/>
            <a:ext cx="6761100" cy="857400"/>
          </a:xfrm>
        </p:spPr>
        <p:txBody>
          <a:bodyPr/>
          <a:lstStyle/>
          <a:p>
            <a:r>
              <a:rPr lang="en-US" sz="3200" dirty="0"/>
              <a:t>Curricular Context</a:t>
            </a:r>
          </a:p>
        </p:txBody>
      </p:sp>
      <p:sp>
        <p:nvSpPr>
          <p:cNvPr id="3" name="Slide Number Placeholder 2">
            <a:extLst>
              <a:ext uri="{FF2B5EF4-FFF2-40B4-BE49-F238E27FC236}">
                <a16:creationId xmlns:a16="http://schemas.microsoft.com/office/drawing/2014/main" id="{7121EA4F-0AE8-7B4F-8E30-7422991C6BE0}"/>
              </a:ext>
            </a:extLst>
          </p:cNvPr>
          <p:cNvSpPr>
            <a:spLocks noGrp="1"/>
          </p:cNvSpPr>
          <p:nvPr>
            <p:ph type="sldNum" idx="10"/>
          </p:nvPr>
        </p:nvSpPr>
        <p:spPr/>
        <p:txBody>
          <a:bodyPr/>
          <a:lstStyle/>
          <a:p>
            <a:fld id="{A68DF2E5-07DC-324F-826A-FF1984CD41B6}" type="slidenum">
              <a:rPr lang="en-US" altLang="en-US" smtClean="0"/>
              <a:pPr/>
              <a:t>2</a:t>
            </a:fld>
            <a:endParaRPr lang="en-US" altLang="en-US"/>
          </a:p>
        </p:txBody>
      </p:sp>
      <p:sp>
        <p:nvSpPr>
          <p:cNvPr id="8" name="Down Arrow 7">
            <a:extLst>
              <a:ext uri="{FF2B5EF4-FFF2-40B4-BE49-F238E27FC236}">
                <a16:creationId xmlns:a16="http://schemas.microsoft.com/office/drawing/2014/main" id="{188AB1B3-3C47-ED4D-8596-597173092008}"/>
              </a:ext>
            </a:extLst>
          </p:cNvPr>
          <p:cNvSpPr/>
          <p:nvPr/>
        </p:nvSpPr>
        <p:spPr>
          <a:xfrm rot="2159888">
            <a:off x="7025909" y="931743"/>
            <a:ext cx="424543" cy="1950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165E24C-0F49-9346-B375-B8B752F63A11}"/>
              </a:ext>
            </a:extLst>
          </p:cNvPr>
          <p:cNvPicPr>
            <a:picLocks noChangeAspect="1"/>
          </p:cNvPicPr>
          <p:nvPr/>
        </p:nvPicPr>
        <p:blipFill>
          <a:blip r:embed="rId4"/>
          <a:stretch>
            <a:fillRect/>
          </a:stretch>
        </p:blipFill>
        <p:spPr>
          <a:xfrm>
            <a:off x="6001857" y="366711"/>
            <a:ext cx="2825819" cy="4524777"/>
          </a:xfrm>
          <a:prstGeom prst="rect">
            <a:avLst/>
          </a:prstGeom>
          <a:ln w="41275">
            <a:solidFill>
              <a:srgbClr val="0070C0"/>
            </a:solidFill>
          </a:ln>
        </p:spPr>
      </p:pic>
      <p:sp>
        <p:nvSpPr>
          <p:cNvPr id="6" name="Down Arrow 5">
            <a:extLst>
              <a:ext uri="{FF2B5EF4-FFF2-40B4-BE49-F238E27FC236}">
                <a16:creationId xmlns:a16="http://schemas.microsoft.com/office/drawing/2014/main" id="{3AE704F2-C318-BF4F-AA63-D639C33FAE19}"/>
              </a:ext>
            </a:extLst>
          </p:cNvPr>
          <p:cNvSpPr/>
          <p:nvPr/>
        </p:nvSpPr>
        <p:spPr>
          <a:xfrm rot="2159888">
            <a:off x="7728135" y="931743"/>
            <a:ext cx="424543" cy="1950699"/>
          </a:xfrm>
          <a:prstGeom prst="down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275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AEF63B-DCF5-D940-8381-919677C58080}"/>
              </a:ext>
            </a:extLst>
          </p:cNvPr>
          <p:cNvSpPr>
            <a:spLocks noGrp="1"/>
          </p:cNvSpPr>
          <p:nvPr>
            <p:ph type="body" idx="1"/>
          </p:nvPr>
        </p:nvSpPr>
        <p:spPr>
          <a:xfrm>
            <a:off x="1311232" y="348342"/>
            <a:ext cx="5133111" cy="4659086"/>
          </a:xfrm>
        </p:spPr>
        <p:txBody>
          <a:bodyPr/>
          <a:lstStyle/>
          <a:p>
            <a:pPr marL="38100" indent="0">
              <a:buNone/>
            </a:pPr>
            <a:r>
              <a:rPr lang="en-US" sz="1800" b="1" dirty="0">
                <a:solidFill>
                  <a:schemeClr val="bg1"/>
                </a:solidFill>
              </a:rPr>
              <a:t>290 Large-scale and Open Source Software Development</a:t>
            </a:r>
          </a:p>
          <a:p>
            <a:pPr marL="38100" indent="0">
              <a:buNone/>
            </a:pPr>
            <a:endParaRPr lang="en-US" sz="800" b="1" dirty="0">
              <a:solidFill>
                <a:schemeClr val="bg1"/>
              </a:solidFill>
            </a:endParaRPr>
          </a:p>
          <a:p>
            <a:pPr marL="38100" indent="0">
              <a:buNone/>
            </a:pPr>
            <a:r>
              <a:rPr lang="en-US" sz="1800" dirty="0">
                <a:solidFill>
                  <a:schemeClr val="tx1">
                    <a:lumMod val="50000"/>
                    <a:lumOff val="50000"/>
                  </a:schemeClr>
                </a:solidFill>
              </a:rPr>
              <a:t>An introduction to large-scale software development through </a:t>
            </a:r>
            <a:r>
              <a:rPr lang="en-US" sz="1800" b="1" dirty="0">
                <a:solidFill>
                  <a:schemeClr val="bg1"/>
                </a:solidFill>
              </a:rPr>
              <a:t>participation in a Humanitarian Free and Open Source Software (HFOSS) project</a:t>
            </a:r>
            <a:r>
              <a:rPr lang="en-US" sz="1800" dirty="0">
                <a:solidFill>
                  <a:schemeClr val="tx1">
                    <a:lumMod val="50000"/>
                    <a:lumOff val="50000"/>
                  </a:schemeClr>
                </a:solidFill>
              </a:rPr>
              <a:t>. Readings and discussions will focus on</a:t>
            </a:r>
            <a:r>
              <a:rPr lang="en-US" sz="1800" dirty="0">
                <a:solidFill>
                  <a:schemeClr val="tx1">
                    <a:lumMod val="25000"/>
                    <a:lumOff val="75000"/>
                  </a:schemeClr>
                </a:solidFill>
              </a:rPr>
              <a:t> </a:t>
            </a:r>
            <a:r>
              <a:rPr lang="en-US" sz="1800" b="1" dirty="0">
                <a:solidFill>
                  <a:schemeClr val="bg1"/>
                </a:solidFill>
              </a:rPr>
              <a:t>FOSS and HFOSS philosophy, licensing, communication tools, project and community organization, and software </a:t>
            </a:r>
            <a:r>
              <a:rPr lang="en-US" sz="1800" b="1" dirty="0">
                <a:solidFill>
                  <a:schemeClr val="tx1">
                    <a:lumMod val="50000"/>
                    <a:lumOff val="50000"/>
                  </a:schemeClr>
                </a:solidFill>
              </a:rPr>
              <a:t>engineering </a:t>
            </a:r>
            <a:r>
              <a:rPr lang="en-US" sz="1800" dirty="0">
                <a:solidFill>
                  <a:schemeClr val="tx1">
                    <a:lumMod val="50000"/>
                    <a:lumOff val="50000"/>
                  </a:schemeClr>
                </a:solidFill>
              </a:rPr>
              <a:t>topics related to large-scale software development. Case studies of </a:t>
            </a:r>
            <a:r>
              <a:rPr lang="en-US" sz="1800" b="1" dirty="0">
                <a:solidFill>
                  <a:schemeClr val="bg1"/>
                </a:solidFill>
              </a:rPr>
              <a:t>social, legal and ethical issues raised by computing and computing for the greater good </a:t>
            </a:r>
            <a:r>
              <a:rPr lang="en-US" sz="1800" dirty="0">
                <a:solidFill>
                  <a:schemeClr val="tx1">
                    <a:lumMod val="50000"/>
                    <a:lumOff val="50000"/>
                  </a:schemeClr>
                </a:solidFill>
              </a:rPr>
              <a:t>will complement participation in the HFOSS project.</a:t>
            </a:r>
          </a:p>
        </p:txBody>
      </p:sp>
    </p:spTree>
    <p:extLst>
      <p:ext uri="{BB962C8B-B14F-4D97-AF65-F5344CB8AC3E}">
        <p14:creationId xmlns:p14="http://schemas.microsoft.com/office/powerpoint/2010/main" val="1342782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65CE3-A008-AA44-B595-3D3D3BCC0145}"/>
              </a:ext>
            </a:extLst>
          </p:cNvPr>
          <p:cNvSpPr>
            <a:spLocks noGrp="1"/>
          </p:cNvSpPr>
          <p:nvPr>
            <p:ph type="title"/>
          </p:nvPr>
        </p:nvSpPr>
        <p:spPr>
          <a:xfrm>
            <a:off x="718300" y="-24508"/>
            <a:ext cx="6761100" cy="857400"/>
          </a:xfrm>
        </p:spPr>
        <p:txBody>
          <a:bodyPr/>
          <a:lstStyle/>
          <a:p>
            <a:r>
              <a:rPr lang="en-US" sz="3200" dirty="0"/>
              <a:t>COMP 290 – Course Mechanics</a:t>
            </a:r>
          </a:p>
        </p:txBody>
      </p:sp>
      <p:sp>
        <p:nvSpPr>
          <p:cNvPr id="3" name="Text Placeholder 2">
            <a:extLst>
              <a:ext uri="{FF2B5EF4-FFF2-40B4-BE49-F238E27FC236}">
                <a16:creationId xmlns:a16="http://schemas.microsoft.com/office/drawing/2014/main" id="{4FDC840B-9960-6243-AD21-C71D6950B232}"/>
              </a:ext>
            </a:extLst>
          </p:cNvPr>
          <p:cNvSpPr>
            <a:spLocks noGrp="1"/>
          </p:cNvSpPr>
          <p:nvPr>
            <p:ph type="body" idx="1"/>
          </p:nvPr>
        </p:nvSpPr>
        <p:spPr>
          <a:xfrm>
            <a:off x="718299" y="745859"/>
            <a:ext cx="7246895" cy="4367942"/>
          </a:xfrm>
        </p:spPr>
        <p:txBody>
          <a:bodyPr/>
          <a:lstStyle/>
          <a:p>
            <a:r>
              <a:rPr lang="en-US" sz="1800" b="1" dirty="0"/>
              <a:t>https://dickinson-comp290.github.io</a:t>
            </a:r>
            <a:r>
              <a:rPr lang="en-US" sz="1800" b="1" dirty="0">
                <a:hlinkClick r:id="rId3"/>
              </a:rPr>
              <a:t>/</a:t>
            </a:r>
            <a:r>
              <a:rPr lang="en-US" sz="1800" b="1" dirty="0"/>
              <a:t>website/</a:t>
            </a:r>
          </a:p>
          <a:p>
            <a:r>
              <a:rPr lang="en-US" sz="1800" dirty="0"/>
              <a:t>½ Credit</a:t>
            </a:r>
          </a:p>
          <a:p>
            <a:pPr lvl="1"/>
            <a:r>
              <a:rPr lang="en-US" sz="1800" dirty="0"/>
              <a:t>Credit / No Credit</a:t>
            </a:r>
          </a:p>
          <a:p>
            <a:r>
              <a:rPr lang="en-US" sz="1800" dirty="0"/>
              <a:t>Weekly Work</a:t>
            </a:r>
          </a:p>
          <a:p>
            <a:pPr lvl="1"/>
            <a:r>
              <a:rPr lang="en-US" sz="1800" dirty="0">
                <a:solidFill>
                  <a:schemeClr val="tx1"/>
                </a:solidFill>
              </a:rPr>
              <a:t>Reading and Discussion (social/legal/ethical)</a:t>
            </a:r>
          </a:p>
          <a:p>
            <a:pPr lvl="1"/>
            <a:r>
              <a:rPr lang="en-US" sz="1800" dirty="0">
                <a:solidFill>
                  <a:schemeClr val="tx1"/>
                </a:solidFill>
              </a:rPr>
              <a:t>Introductory Lecture</a:t>
            </a:r>
          </a:p>
          <a:p>
            <a:pPr lvl="1"/>
            <a:r>
              <a:rPr lang="en-US" sz="1800" dirty="0">
                <a:solidFill>
                  <a:schemeClr val="tx1"/>
                </a:solidFill>
              </a:rPr>
              <a:t>Activity Sheet (submit on Moodle)</a:t>
            </a:r>
          </a:p>
          <a:p>
            <a:pPr lvl="2"/>
            <a:r>
              <a:rPr lang="en-US" sz="1800" dirty="0">
                <a:solidFill>
                  <a:schemeClr val="tx1"/>
                </a:solidFill>
              </a:rPr>
              <a:t>Scored 0-3, Resubmits for 0-1 within 1 week of return.</a:t>
            </a:r>
          </a:p>
          <a:p>
            <a:pPr lvl="2"/>
            <a:r>
              <a:rPr lang="en-US" sz="1800" dirty="0">
                <a:solidFill>
                  <a:schemeClr val="tx1"/>
                </a:solidFill>
              </a:rPr>
              <a:t>~3 hours.</a:t>
            </a:r>
          </a:p>
          <a:p>
            <a:pPr lvl="2"/>
            <a:r>
              <a:rPr lang="en-US" sz="1800" dirty="0">
                <a:solidFill>
                  <a:schemeClr val="tx1"/>
                </a:solidFill>
              </a:rPr>
              <a:t>Collaborate but do not copy! </a:t>
            </a:r>
          </a:p>
          <a:p>
            <a:pPr lvl="1"/>
            <a:r>
              <a:rPr lang="en-US" sz="1800" dirty="0"/>
              <a:t>Communications</a:t>
            </a:r>
          </a:p>
          <a:p>
            <a:pPr lvl="2"/>
            <a:r>
              <a:rPr lang="en-US" sz="1800" dirty="0"/>
              <a:t>Moodle</a:t>
            </a:r>
          </a:p>
          <a:p>
            <a:pPr lvl="2"/>
            <a:r>
              <a:rPr lang="en-US" sz="1800" dirty="0"/>
              <a:t>Teams vs </a:t>
            </a:r>
            <a:r>
              <a:rPr lang="en-US" sz="1800" dirty="0" err="1"/>
              <a:t>Zulip</a:t>
            </a:r>
            <a:endParaRPr lang="en-US" sz="1800" dirty="0"/>
          </a:p>
          <a:p>
            <a:pPr lvl="2"/>
            <a:r>
              <a:rPr lang="en-US" sz="1800" dirty="0"/>
              <a:t>GitHub</a:t>
            </a:r>
          </a:p>
        </p:txBody>
      </p:sp>
      <p:sp>
        <p:nvSpPr>
          <p:cNvPr id="4" name="Slide Number Placeholder 3">
            <a:extLst>
              <a:ext uri="{FF2B5EF4-FFF2-40B4-BE49-F238E27FC236}">
                <a16:creationId xmlns:a16="http://schemas.microsoft.com/office/drawing/2014/main" id="{89F86EC9-C2B3-9140-9D68-E1AC2B229BF9}"/>
              </a:ext>
            </a:extLst>
          </p:cNvPr>
          <p:cNvSpPr>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a:t>
            </a:fld>
            <a:endParaRPr lang="en"/>
          </a:p>
        </p:txBody>
      </p:sp>
    </p:spTree>
    <p:extLst>
      <p:ext uri="{BB962C8B-B14F-4D97-AF65-F5344CB8AC3E}">
        <p14:creationId xmlns:p14="http://schemas.microsoft.com/office/powerpoint/2010/main" val="1403661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65CE3-A008-AA44-B595-3D3D3BCC0145}"/>
              </a:ext>
            </a:extLst>
          </p:cNvPr>
          <p:cNvSpPr>
            <a:spLocks noGrp="1"/>
          </p:cNvSpPr>
          <p:nvPr>
            <p:ph type="title"/>
          </p:nvPr>
        </p:nvSpPr>
        <p:spPr>
          <a:xfrm>
            <a:off x="718299" y="180029"/>
            <a:ext cx="6761100" cy="857400"/>
          </a:xfrm>
        </p:spPr>
        <p:txBody>
          <a:bodyPr/>
          <a:lstStyle/>
          <a:p>
            <a:r>
              <a:rPr lang="en-US" sz="3200" dirty="0"/>
              <a:t>COMP 190/290 Philosophy</a:t>
            </a:r>
          </a:p>
        </p:txBody>
      </p:sp>
      <p:sp>
        <p:nvSpPr>
          <p:cNvPr id="3" name="Text Placeholder 2">
            <a:extLst>
              <a:ext uri="{FF2B5EF4-FFF2-40B4-BE49-F238E27FC236}">
                <a16:creationId xmlns:a16="http://schemas.microsoft.com/office/drawing/2014/main" id="{4FDC840B-9960-6243-AD21-C71D6950B232}"/>
              </a:ext>
            </a:extLst>
          </p:cNvPr>
          <p:cNvSpPr>
            <a:spLocks noGrp="1"/>
          </p:cNvSpPr>
          <p:nvPr>
            <p:ph type="body" idx="1"/>
          </p:nvPr>
        </p:nvSpPr>
        <p:spPr>
          <a:xfrm>
            <a:off x="200507" y="1276217"/>
            <a:ext cx="7588418" cy="3958769"/>
          </a:xfrm>
        </p:spPr>
        <p:txBody>
          <a:bodyPr/>
          <a:lstStyle/>
          <a:p>
            <a:r>
              <a:rPr lang="en-US" sz="2400" dirty="0"/>
              <a:t>The goal of these courses is to give you a set of experiences with important tools and techniques.</a:t>
            </a:r>
          </a:p>
          <a:p>
            <a:pPr lvl="1"/>
            <a:r>
              <a:rPr lang="en-US" sz="2000" dirty="0"/>
              <a:t>Not expected to master every detail</a:t>
            </a:r>
          </a:p>
          <a:p>
            <a:pPr lvl="2"/>
            <a:r>
              <a:rPr lang="en-US" sz="1800" dirty="0"/>
              <a:t>Remember “what” can be done</a:t>
            </a:r>
          </a:p>
          <a:p>
            <a:pPr lvl="2"/>
            <a:r>
              <a:rPr lang="en-US" sz="1800" dirty="0"/>
              <a:t>“How” it is done is easy to look up and reconstruct</a:t>
            </a:r>
          </a:p>
          <a:p>
            <a:pPr lvl="1"/>
            <a:r>
              <a:rPr lang="en-US" sz="2000" dirty="0"/>
              <a:t>Operate in incomplete information situations</a:t>
            </a:r>
          </a:p>
          <a:p>
            <a:pPr lvl="2"/>
            <a:r>
              <a:rPr lang="en-US" sz="1800" dirty="0"/>
              <a:t>Make mistakes</a:t>
            </a:r>
          </a:p>
          <a:p>
            <a:pPr lvl="2"/>
            <a:r>
              <a:rPr lang="en-US" sz="1800" dirty="0"/>
              <a:t>Practice figuring things out</a:t>
            </a:r>
          </a:p>
          <a:p>
            <a:pPr lvl="2"/>
            <a:r>
              <a:rPr lang="en-US" sz="1800" b="1" dirty="0"/>
              <a:t>Practice independent learning from external resources</a:t>
            </a:r>
          </a:p>
          <a:p>
            <a:pPr lvl="1"/>
            <a:r>
              <a:rPr lang="en-US" sz="2000" dirty="0"/>
              <a:t>Develop intuition for future situations</a:t>
            </a:r>
          </a:p>
          <a:p>
            <a:pPr lvl="2"/>
            <a:r>
              <a:rPr lang="en-US" sz="1800" dirty="0"/>
              <a:t>”</a:t>
            </a:r>
            <a:r>
              <a:rPr lang="en-US" sz="1800" dirty="0" err="1"/>
              <a:t>Ohhh</a:t>
            </a:r>
            <a:r>
              <a:rPr lang="en-US" sz="1800" dirty="0"/>
              <a:t>…. This seems like that thing that one time…”</a:t>
            </a:r>
          </a:p>
          <a:p>
            <a:pPr lvl="2"/>
            <a:endParaRPr lang="en-US" sz="2000" dirty="0"/>
          </a:p>
          <a:p>
            <a:pPr lvl="1"/>
            <a:endParaRPr lang="en-US" sz="2000" dirty="0"/>
          </a:p>
          <a:p>
            <a:pPr lvl="1"/>
            <a:endParaRPr lang="en-US" sz="2400" dirty="0"/>
          </a:p>
        </p:txBody>
      </p:sp>
      <p:sp>
        <p:nvSpPr>
          <p:cNvPr id="4" name="Slide Number Placeholder 3">
            <a:extLst>
              <a:ext uri="{FF2B5EF4-FFF2-40B4-BE49-F238E27FC236}">
                <a16:creationId xmlns:a16="http://schemas.microsoft.com/office/drawing/2014/main" id="{89F86EC9-C2B3-9140-9D68-E1AC2B229BF9}"/>
              </a:ext>
            </a:extLst>
          </p:cNvPr>
          <p:cNvSpPr>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a:t>
            </a:fld>
            <a:endParaRPr lang="en"/>
          </a:p>
        </p:txBody>
      </p:sp>
    </p:spTree>
    <p:extLst>
      <p:ext uri="{BB962C8B-B14F-4D97-AF65-F5344CB8AC3E}">
        <p14:creationId xmlns:p14="http://schemas.microsoft.com/office/powerpoint/2010/main" val="2879436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E859-834F-83A5-570B-8FC6C8912CC4}"/>
              </a:ext>
            </a:extLst>
          </p:cNvPr>
          <p:cNvSpPr>
            <a:spLocks noGrp="1"/>
          </p:cNvSpPr>
          <p:nvPr>
            <p:ph type="ctrTitle"/>
          </p:nvPr>
        </p:nvSpPr>
        <p:spPr/>
        <p:txBody>
          <a:bodyPr/>
          <a:lstStyle/>
          <a:p>
            <a:r>
              <a:rPr lang="en-US" dirty="0"/>
              <a:t>FarmData2</a:t>
            </a:r>
          </a:p>
        </p:txBody>
      </p:sp>
      <p:sp>
        <p:nvSpPr>
          <p:cNvPr id="3" name="Subtitle 2">
            <a:extLst>
              <a:ext uri="{FF2B5EF4-FFF2-40B4-BE49-F238E27FC236}">
                <a16:creationId xmlns:a16="http://schemas.microsoft.com/office/drawing/2014/main" id="{BCCF02EE-A545-CA8B-E282-FAFD20500C23}"/>
              </a:ext>
            </a:extLst>
          </p:cNvPr>
          <p:cNvSpPr>
            <a:spLocks noGrp="1"/>
          </p:cNvSpPr>
          <p:nvPr>
            <p:ph type="subTitle" idx="1"/>
          </p:nvPr>
        </p:nvSpPr>
        <p:spPr/>
        <p:txBody>
          <a:bodyPr/>
          <a:lstStyle/>
          <a:p>
            <a:r>
              <a:rPr lang="en-US" dirty="0"/>
              <a:t>!</a:t>
            </a:r>
          </a:p>
        </p:txBody>
      </p:sp>
    </p:spTree>
    <p:extLst>
      <p:ext uri="{BB962C8B-B14F-4D97-AF65-F5344CB8AC3E}">
        <p14:creationId xmlns:p14="http://schemas.microsoft.com/office/powerpoint/2010/main" val="2100686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FD8E1D-8E71-36E7-C897-AFBA469E7B84}"/>
              </a:ext>
            </a:extLst>
          </p:cNvPr>
          <p:cNvPicPr>
            <a:picLocks noChangeAspect="1"/>
          </p:cNvPicPr>
          <p:nvPr/>
        </p:nvPicPr>
        <p:blipFill>
          <a:blip r:embed="rId3"/>
          <a:stretch>
            <a:fillRect/>
          </a:stretch>
        </p:blipFill>
        <p:spPr>
          <a:xfrm>
            <a:off x="1642981" y="-452285"/>
            <a:ext cx="5100709" cy="1762549"/>
          </a:xfrm>
          <a:prstGeom prst="rect">
            <a:avLst/>
          </a:prstGeom>
          <a:effectLst>
            <a:softEdge rad="63500"/>
          </a:effectLst>
        </p:spPr>
      </p:pic>
      <p:sp>
        <p:nvSpPr>
          <p:cNvPr id="2" name="Title 1">
            <a:extLst>
              <a:ext uri="{FF2B5EF4-FFF2-40B4-BE49-F238E27FC236}">
                <a16:creationId xmlns:a16="http://schemas.microsoft.com/office/drawing/2014/main" id="{429F2F34-8C0D-FF4F-894A-70A382BFF945}"/>
              </a:ext>
            </a:extLst>
          </p:cNvPr>
          <p:cNvSpPr>
            <a:spLocks noGrp="1"/>
          </p:cNvSpPr>
          <p:nvPr>
            <p:ph type="title"/>
          </p:nvPr>
        </p:nvSpPr>
        <p:spPr>
          <a:xfrm>
            <a:off x="639761" y="1108546"/>
            <a:ext cx="6761100" cy="857400"/>
          </a:xfrm>
        </p:spPr>
        <p:txBody>
          <a:bodyPr/>
          <a:lstStyle/>
          <a:p>
            <a:r>
              <a:rPr lang="en-US" sz="3200" dirty="0"/>
              <a:t>The Dickinson Farm</a:t>
            </a:r>
          </a:p>
        </p:txBody>
      </p:sp>
      <p:sp>
        <p:nvSpPr>
          <p:cNvPr id="3" name="Text Placeholder 2">
            <a:extLst>
              <a:ext uri="{FF2B5EF4-FFF2-40B4-BE49-F238E27FC236}">
                <a16:creationId xmlns:a16="http://schemas.microsoft.com/office/drawing/2014/main" id="{55E8FB94-54EC-6A45-9B46-3C9D2BEE0377}"/>
              </a:ext>
            </a:extLst>
          </p:cNvPr>
          <p:cNvSpPr>
            <a:spLocks noGrp="1"/>
          </p:cNvSpPr>
          <p:nvPr>
            <p:ph type="body" idx="1"/>
          </p:nvPr>
        </p:nvSpPr>
        <p:spPr>
          <a:xfrm>
            <a:off x="661380" y="1877810"/>
            <a:ext cx="6761100" cy="2980500"/>
          </a:xfrm>
        </p:spPr>
        <p:txBody>
          <a:bodyPr/>
          <a:lstStyle/>
          <a:p>
            <a:r>
              <a:rPr lang="en-US" sz="2000" dirty="0"/>
              <a:t>Dickinson’s College Farm is an 80-acre, USDA-certified organic farm and a living laboratory where students can gain distinctive, hands-on learning experiences.</a:t>
            </a:r>
          </a:p>
          <a:p>
            <a:endParaRPr lang="en-US" sz="2000" dirty="0"/>
          </a:p>
        </p:txBody>
      </p:sp>
      <p:sp>
        <p:nvSpPr>
          <p:cNvPr id="4" name="Slide Number Placeholder 3">
            <a:extLst>
              <a:ext uri="{FF2B5EF4-FFF2-40B4-BE49-F238E27FC236}">
                <a16:creationId xmlns:a16="http://schemas.microsoft.com/office/drawing/2014/main" id="{1D5E0042-D17B-4C48-B14E-6EAFD3C5B1E0}"/>
              </a:ext>
            </a:extLst>
          </p:cNvPr>
          <p:cNvSpPr>
            <a:spLocks noGrp="1"/>
          </p:cNvSpPr>
          <p:nvPr>
            <p:ph type="sldNum" idx="10"/>
          </p:nvPr>
        </p:nvSpPr>
        <p:spPr/>
        <p:txBody>
          <a:bodyPr/>
          <a:lstStyle/>
          <a:p>
            <a:fld id="{BDFCAF28-37E0-B74A-A667-EBA3961B24E0}" type="slidenum">
              <a:rPr lang="en-US" altLang="en-US" smtClean="0"/>
              <a:pPr/>
              <a:t>7</a:t>
            </a:fld>
            <a:endParaRPr lang="en-US" altLang="en-US"/>
          </a:p>
        </p:txBody>
      </p:sp>
      <p:pic>
        <p:nvPicPr>
          <p:cNvPr id="5" name="Picture 4">
            <a:extLst>
              <a:ext uri="{FF2B5EF4-FFF2-40B4-BE49-F238E27FC236}">
                <a16:creationId xmlns:a16="http://schemas.microsoft.com/office/drawing/2014/main" id="{003540C3-ED35-6F42-9424-278A90DBFF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643934">
            <a:off x="3204965" y="3393151"/>
            <a:ext cx="2143125" cy="1656051"/>
          </a:xfrm>
          <a:prstGeom prst="rect">
            <a:avLst/>
          </a:prstGeom>
          <a:effectLst>
            <a:softEdge rad="127000"/>
          </a:effectLst>
        </p:spPr>
      </p:pic>
      <p:pic>
        <p:nvPicPr>
          <p:cNvPr id="6" name="Picture 5">
            <a:extLst>
              <a:ext uri="{FF2B5EF4-FFF2-40B4-BE49-F238E27FC236}">
                <a16:creationId xmlns:a16="http://schemas.microsoft.com/office/drawing/2014/main" id="{AAC866DA-CEA0-AB49-9337-315BE60ADCA8}"/>
              </a:ext>
            </a:extLst>
          </p:cNvPr>
          <p:cNvPicPr>
            <a:picLocks noChangeAspect="1"/>
          </p:cNvPicPr>
          <p:nvPr/>
        </p:nvPicPr>
        <p:blipFill>
          <a:blip r:embed="rId5"/>
          <a:stretch>
            <a:fillRect/>
          </a:stretch>
        </p:blipFill>
        <p:spPr>
          <a:xfrm rot="21130276">
            <a:off x="5160961" y="3326120"/>
            <a:ext cx="2629419" cy="1615667"/>
          </a:xfrm>
          <a:prstGeom prst="rect">
            <a:avLst/>
          </a:prstGeom>
          <a:effectLst>
            <a:softEdge rad="127000"/>
          </a:effectLst>
        </p:spPr>
      </p:pic>
      <p:pic>
        <p:nvPicPr>
          <p:cNvPr id="7" name="Picture 6">
            <a:extLst>
              <a:ext uri="{FF2B5EF4-FFF2-40B4-BE49-F238E27FC236}">
                <a16:creationId xmlns:a16="http://schemas.microsoft.com/office/drawing/2014/main" id="{CFABE3BF-DEE5-4746-AB1F-48A8EBA0043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20841784">
            <a:off x="797818" y="3421371"/>
            <a:ext cx="2394018" cy="1710013"/>
          </a:xfrm>
          <a:prstGeom prst="rect">
            <a:avLst/>
          </a:prstGeom>
          <a:effectLst>
            <a:softEdge rad="127000"/>
          </a:effectLst>
        </p:spPr>
      </p:pic>
    </p:spTree>
    <p:extLst>
      <p:ext uri="{BB962C8B-B14F-4D97-AF65-F5344CB8AC3E}">
        <p14:creationId xmlns:p14="http://schemas.microsoft.com/office/powerpoint/2010/main" val="2416347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72E892A-101D-414B-8E88-B50676630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7307">
            <a:off x="906949" y="3051070"/>
            <a:ext cx="2904836" cy="1941399"/>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F005715-EEA3-C746-AE6F-E8C0E8A6C6B2}"/>
              </a:ext>
            </a:extLst>
          </p:cNvPr>
          <p:cNvPicPr>
            <a:picLocks noChangeAspect="1"/>
          </p:cNvPicPr>
          <p:nvPr/>
        </p:nvPicPr>
        <p:blipFill>
          <a:blip r:embed="rId4"/>
          <a:stretch>
            <a:fillRect/>
          </a:stretch>
        </p:blipFill>
        <p:spPr>
          <a:xfrm rot="21148867">
            <a:off x="259315" y="1224830"/>
            <a:ext cx="3276688" cy="2186019"/>
          </a:xfrm>
          <a:prstGeom prst="rect">
            <a:avLst/>
          </a:prstGeom>
          <a:effectLst>
            <a:softEdge rad="63500"/>
          </a:effectLst>
        </p:spPr>
      </p:pic>
      <p:pic>
        <p:nvPicPr>
          <p:cNvPr id="8" name="Picture 7">
            <a:extLst>
              <a:ext uri="{FF2B5EF4-FFF2-40B4-BE49-F238E27FC236}">
                <a16:creationId xmlns:a16="http://schemas.microsoft.com/office/drawing/2014/main" id="{6E225E71-62D0-2040-AF20-F0143CDB841F}"/>
              </a:ext>
            </a:extLst>
          </p:cNvPr>
          <p:cNvPicPr>
            <a:picLocks noChangeAspect="1"/>
          </p:cNvPicPr>
          <p:nvPr/>
        </p:nvPicPr>
        <p:blipFill>
          <a:blip r:embed="rId5"/>
          <a:stretch>
            <a:fillRect/>
          </a:stretch>
        </p:blipFill>
        <p:spPr>
          <a:xfrm rot="236266">
            <a:off x="3915736" y="2677810"/>
            <a:ext cx="1535800" cy="2340266"/>
          </a:xfrm>
          <a:prstGeom prst="rect">
            <a:avLst/>
          </a:prstGeom>
        </p:spPr>
      </p:pic>
      <p:sp>
        <p:nvSpPr>
          <p:cNvPr id="4" name="Title 3">
            <a:extLst>
              <a:ext uri="{FF2B5EF4-FFF2-40B4-BE49-F238E27FC236}">
                <a16:creationId xmlns:a16="http://schemas.microsoft.com/office/drawing/2014/main" id="{B6CC24E2-3E0B-D843-A4B0-7616077F5D53}"/>
              </a:ext>
            </a:extLst>
          </p:cNvPr>
          <p:cNvSpPr>
            <a:spLocks noGrp="1"/>
          </p:cNvSpPr>
          <p:nvPr>
            <p:ph type="title"/>
          </p:nvPr>
        </p:nvSpPr>
        <p:spPr>
          <a:xfrm>
            <a:off x="395026" y="8797"/>
            <a:ext cx="6761100" cy="857400"/>
          </a:xfrm>
        </p:spPr>
        <p:txBody>
          <a:bodyPr/>
          <a:lstStyle/>
          <a:p>
            <a:r>
              <a:rPr lang="en-US" sz="2800" dirty="0" err="1"/>
              <a:t>FarmData</a:t>
            </a:r>
            <a:r>
              <a:rPr lang="en-US" sz="2800" dirty="0"/>
              <a:t> History:</a:t>
            </a:r>
          </a:p>
        </p:txBody>
      </p:sp>
      <p:pic>
        <p:nvPicPr>
          <p:cNvPr id="7" name="Picture 6">
            <a:extLst>
              <a:ext uri="{FF2B5EF4-FFF2-40B4-BE49-F238E27FC236}">
                <a16:creationId xmlns:a16="http://schemas.microsoft.com/office/drawing/2014/main" id="{52B635E1-51A1-EE41-A9F8-6FAE7D078ED9}"/>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21323582">
            <a:off x="5218854" y="2685835"/>
            <a:ext cx="2340266" cy="2340266"/>
          </a:xfrm>
          <a:prstGeom prst="rect">
            <a:avLst/>
          </a:prstGeom>
        </p:spPr>
      </p:pic>
      <p:pic>
        <p:nvPicPr>
          <p:cNvPr id="10" name="Picture 9">
            <a:extLst>
              <a:ext uri="{FF2B5EF4-FFF2-40B4-BE49-F238E27FC236}">
                <a16:creationId xmlns:a16="http://schemas.microsoft.com/office/drawing/2014/main" id="{128B8142-6B17-C74C-BC8A-49498D6A0CC0}"/>
              </a:ext>
            </a:extLst>
          </p:cNvPr>
          <p:cNvPicPr>
            <a:picLocks noChangeAspect="1"/>
          </p:cNvPicPr>
          <p:nvPr/>
        </p:nvPicPr>
        <p:blipFill>
          <a:blip r:embed="rId7"/>
          <a:stretch>
            <a:fillRect/>
          </a:stretch>
        </p:blipFill>
        <p:spPr>
          <a:xfrm>
            <a:off x="4942796" y="369167"/>
            <a:ext cx="2591611" cy="2202583"/>
          </a:xfrm>
          <a:prstGeom prst="rect">
            <a:avLst/>
          </a:prstGeom>
        </p:spPr>
      </p:pic>
    </p:spTree>
    <p:extLst>
      <p:ext uri="{BB962C8B-B14F-4D97-AF65-F5344CB8AC3E}">
        <p14:creationId xmlns:p14="http://schemas.microsoft.com/office/powerpoint/2010/main" val="4113825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C88F2B9-2D6C-3D42-9429-8D63174F98C5}"/>
              </a:ext>
            </a:extLst>
          </p:cNvPr>
          <p:cNvPicPr>
            <a:picLocks noChangeAspect="1"/>
          </p:cNvPicPr>
          <p:nvPr/>
        </p:nvPicPr>
        <p:blipFill>
          <a:blip r:embed="rId3"/>
          <a:stretch>
            <a:fillRect/>
          </a:stretch>
        </p:blipFill>
        <p:spPr>
          <a:xfrm>
            <a:off x="5976639" y="973390"/>
            <a:ext cx="3030960" cy="1095400"/>
          </a:xfrm>
          <a:prstGeom prst="rect">
            <a:avLst/>
          </a:prstGeom>
          <a:ln>
            <a:solidFill>
              <a:schemeClr val="accent4"/>
            </a:solidFill>
          </a:ln>
        </p:spPr>
      </p:pic>
      <p:pic>
        <p:nvPicPr>
          <p:cNvPr id="3" name="Picture 2">
            <a:extLst>
              <a:ext uri="{FF2B5EF4-FFF2-40B4-BE49-F238E27FC236}">
                <a16:creationId xmlns:a16="http://schemas.microsoft.com/office/drawing/2014/main" id="{83494F8D-F20B-B44C-9463-BF111853A82E}"/>
              </a:ext>
            </a:extLst>
          </p:cNvPr>
          <p:cNvPicPr>
            <a:picLocks noChangeAspect="1"/>
          </p:cNvPicPr>
          <p:nvPr/>
        </p:nvPicPr>
        <p:blipFill>
          <a:blip r:embed="rId4"/>
          <a:stretch>
            <a:fillRect/>
          </a:stretch>
        </p:blipFill>
        <p:spPr>
          <a:xfrm>
            <a:off x="2714429" y="974892"/>
            <a:ext cx="3048196" cy="1087705"/>
          </a:xfrm>
          <a:prstGeom prst="rect">
            <a:avLst/>
          </a:prstGeom>
          <a:ln>
            <a:solidFill>
              <a:schemeClr val="accent5"/>
            </a:solidFill>
          </a:ln>
        </p:spPr>
      </p:pic>
      <p:sp>
        <p:nvSpPr>
          <p:cNvPr id="2" name="Title 1">
            <a:extLst>
              <a:ext uri="{FF2B5EF4-FFF2-40B4-BE49-F238E27FC236}">
                <a16:creationId xmlns:a16="http://schemas.microsoft.com/office/drawing/2014/main" id="{52CDFB5F-314D-4B40-BFD8-F054FBEC36C2}"/>
              </a:ext>
            </a:extLst>
          </p:cNvPr>
          <p:cNvSpPr>
            <a:spLocks noGrp="1"/>
          </p:cNvSpPr>
          <p:nvPr>
            <p:ph type="title"/>
          </p:nvPr>
        </p:nvSpPr>
        <p:spPr>
          <a:xfrm>
            <a:off x="533400" y="190500"/>
            <a:ext cx="8153400" cy="400050"/>
          </a:xfrm>
        </p:spPr>
        <p:txBody>
          <a:bodyPr/>
          <a:lstStyle/>
          <a:p>
            <a:r>
              <a:rPr lang="en-US" dirty="0"/>
              <a:t>Local Clients, Global Communities</a:t>
            </a:r>
          </a:p>
        </p:txBody>
      </p:sp>
      <p:sp>
        <p:nvSpPr>
          <p:cNvPr id="4" name="TextBox 3">
            <a:extLst>
              <a:ext uri="{FF2B5EF4-FFF2-40B4-BE49-F238E27FC236}">
                <a16:creationId xmlns:a16="http://schemas.microsoft.com/office/drawing/2014/main" id="{226DC3B0-D821-A740-A13D-D3F2B7707D83}"/>
              </a:ext>
            </a:extLst>
          </p:cNvPr>
          <p:cNvSpPr txBox="1"/>
          <p:nvPr/>
        </p:nvSpPr>
        <p:spPr>
          <a:xfrm>
            <a:off x="3636540" y="561945"/>
            <a:ext cx="1324402" cy="400110"/>
          </a:xfrm>
          <a:prstGeom prst="rect">
            <a:avLst/>
          </a:prstGeom>
          <a:noFill/>
        </p:spPr>
        <p:txBody>
          <a:bodyPr wrap="none" rtlCol="0">
            <a:spAutoFit/>
          </a:bodyPr>
          <a:lstStyle/>
          <a:p>
            <a:r>
              <a:rPr lang="en-US" sz="2000" dirty="0" err="1"/>
              <a:t>FarmData</a:t>
            </a:r>
            <a:endParaRPr lang="en-US" sz="2000" dirty="0"/>
          </a:p>
        </p:txBody>
      </p:sp>
      <p:sp>
        <p:nvSpPr>
          <p:cNvPr id="5" name="TextBox 4">
            <a:extLst>
              <a:ext uri="{FF2B5EF4-FFF2-40B4-BE49-F238E27FC236}">
                <a16:creationId xmlns:a16="http://schemas.microsoft.com/office/drawing/2014/main" id="{5FAC16E0-F39F-CB4B-9A5B-DFD752CD7DC1}"/>
              </a:ext>
            </a:extLst>
          </p:cNvPr>
          <p:cNvSpPr txBox="1"/>
          <p:nvPr/>
        </p:nvSpPr>
        <p:spPr>
          <a:xfrm>
            <a:off x="6907003" y="561945"/>
            <a:ext cx="1511952" cy="400110"/>
          </a:xfrm>
          <a:prstGeom prst="rect">
            <a:avLst/>
          </a:prstGeom>
          <a:noFill/>
        </p:spPr>
        <p:txBody>
          <a:bodyPr wrap="none" rtlCol="0">
            <a:spAutoFit/>
          </a:bodyPr>
          <a:lstStyle/>
          <a:p>
            <a:r>
              <a:rPr lang="en-US" sz="2000" dirty="0" err="1"/>
              <a:t>AnimalData</a:t>
            </a:r>
            <a:endParaRPr lang="en-US" sz="1800" dirty="0"/>
          </a:p>
        </p:txBody>
      </p:sp>
      <p:pic>
        <p:nvPicPr>
          <p:cNvPr id="8" name="Picture 7">
            <a:extLst>
              <a:ext uri="{FF2B5EF4-FFF2-40B4-BE49-F238E27FC236}">
                <a16:creationId xmlns:a16="http://schemas.microsoft.com/office/drawing/2014/main" id="{4C10C83D-5F5B-FC41-83A4-F71A5A3F8C4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87702" y="2133293"/>
            <a:ext cx="2874923" cy="1204730"/>
          </a:xfrm>
          <a:prstGeom prst="rect">
            <a:avLst/>
          </a:prstGeom>
        </p:spPr>
      </p:pic>
      <p:pic>
        <p:nvPicPr>
          <p:cNvPr id="13" name="Picture 12">
            <a:extLst>
              <a:ext uri="{FF2B5EF4-FFF2-40B4-BE49-F238E27FC236}">
                <a16:creationId xmlns:a16="http://schemas.microsoft.com/office/drawing/2014/main" id="{7E9E244B-1704-B04A-BEB9-D0861C06A2D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43625" y="2110222"/>
            <a:ext cx="2905125" cy="1207325"/>
          </a:xfrm>
          <a:prstGeom prst="rect">
            <a:avLst/>
          </a:prstGeom>
        </p:spPr>
      </p:pic>
      <p:pic>
        <p:nvPicPr>
          <p:cNvPr id="18" name="Picture 17">
            <a:extLst>
              <a:ext uri="{FF2B5EF4-FFF2-40B4-BE49-F238E27FC236}">
                <a16:creationId xmlns:a16="http://schemas.microsoft.com/office/drawing/2014/main" id="{DFEE39B8-A136-294C-9832-70B28FAE92A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b="-1928"/>
          <a:stretch/>
        </p:blipFill>
        <p:spPr>
          <a:xfrm>
            <a:off x="725045" y="655120"/>
            <a:ext cx="1756898" cy="2184611"/>
          </a:xfrm>
          <a:prstGeom prst="rect">
            <a:avLst/>
          </a:prstGeom>
          <a:effectLst>
            <a:softEdge rad="127000"/>
          </a:effectLst>
        </p:spPr>
      </p:pic>
      <p:pic>
        <p:nvPicPr>
          <p:cNvPr id="20" name="Picture 19">
            <a:extLst>
              <a:ext uri="{FF2B5EF4-FFF2-40B4-BE49-F238E27FC236}">
                <a16:creationId xmlns:a16="http://schemas.microsoft.com/office/drawing/2014/main" id="{059D7F23-EA3D-6449-8237-DD2402FF000B}"/>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6199" y="2300470"/>
            <a:ext cx="912813" cy="1038781"/>
          </a:xfrm>
          <a:prstGeom prst="rect">
            <a:avLst/>
          </a:prstGeom>
          <a:effectLst>
            <a:softEdge rad="127000"/>
          </a:effectLst>
        </p:spPr>
      </p:pic>
      <p:pic>
        <p:nvPicPr>
          <p:cNvPr id="21" name="Picture 20">
            <a:extLst>
              <a:ext uri="{FF2B5EF4-FFF2-40B4-BE49-F238E27FC236}">
                <a16:creationId xmlns:a16="http://schemas.microsoft.com/office/drawing/2014/main" id="{B2958050-9753-5D4C-8CD6-620DF17C4C5C}"/>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183"/>
          <a:stretch/>
        </p:blipFill>
        <p:spPr>
          <a:xfrm>
            <a:off x="231165" y="3403683"/>
            <a:ext cx="1002878" cy="905701"/>
          </a:xfrm>
          <a:prstGeom prst="rect">
            <a:avLst/>
          </a:prstGeom>
          <a:effectLst>
            <a:softEdge rad="127000"/>
          </a:effectLst>
        </p:spPr>
      </p:pic>
      <p:pic>
        <p:nvPicPr>
          <p:cNvPr id="22" name="Picture 21">
            <a:extLst>
              <a:ext uri="{FF2B5EF4-FFF2-40B4-BE49-F238E27FC236}">
                <a16:creationId xmlns:a16="http://schemas.microsoft.com/office/drawing/2014/main" id="{2CDD3DA9-F8D3-6D45-ABEB-1D08757E9493}"/>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03014" y="2817753"/>
            <a:ext cx="1179619" cy="874351"/>
          </a:xfrm>
          <a:prstGeom prst="rect">
            <a:avLst/>
          </a:prstGeom>
          <a:effectLst>
            <a:softEdge rad="127000"/>
          </a:effectLst>
        </p:spPr>
      </p:pic>
      <p:pic>
        <p:nvPicPr>
          <p:cNvPr id="19" name="Picture 18">
            <a:extLst>
              <a:ext uri="{FF2B5EF4-FFF2-40B4-BE49-F238E27FC236}">
                <a16:creationId xmlns:a16="http://schemas.microsoft.com/office/drawing/2014/main" id="{72CAB630-5C76-5741-8758-06E45520796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34359" y="3396097"/>
            <a:ext cx="741819" cy="850710"/>
          </a:xfrm>
          <a:prstGeom prst="rect">
            <a:avLst/>
          </a:prstGeom>
          <a:effectLst>
            <a:softEdge rad="127000"/>
          </a:effectLst>
        </p:spPr>
      </p:pic>
      <p:pic>
        <p:nvPicPr>
          <p:cNvPr id="23" name="Picture 22">
            <a:extLst>
              <a:ext uri="{FF2B5EF4-FFF2-40B4-BE49-F238E27FC236}">
                <a16:creationId xmlns:a16="http://schemas.microsoft.com/office/drawing/2014/main" id="{3A1A22F9-4431-C541-8B81-DB1534841535}"/>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2196827" y="2769555"/>
            <a:ext cx="702418" cy="922548"/>
          </a:xfrm>
          <a:prstGeom prst="rect">
            <a:avLst/>
          </a:prstGeom>
          <a:effectLst>
            <a:softEdge rad="127000"/>
          </a:effectLst>
        </p:spPr>
      </p:pic>
      <p:pic>
        <p:nvPicPr>
          <p:cNvPr id="16" name="Picture 15">
            <a:extLst>
              <a:ext uri="{FF2B5EF4-FFF2-40B4-BE49-F238E27FC236}">
                <a16:creationId xmlns:a16="http://schemas.microsoft.com/office/drawing/2014/main" id="{DD29FA3E-B47A-5C45-AC33-1C69E517E812}"/>
              </a:ext>
            </a:extLst>
          </p:cNvPr>
          <p:cNvPicPr>
            <a:picLocks noChangeAspect="1"/>
          </p:cNvPicPr>
          <p:nvPr/>
        </p:nvPicPr>
        <p:blipFill>
          <a:blip r:embed="rId13"/>
          <a:stretch>
            <a:fillRect/>
          </a:stretch>
        </p:blipFill>
        <p:spPr>
          <a:xfrm>
            <a:off x="4238527" y="1026609"/>
            <a:ext cx="1282700" cy="577850"/>
          </a:xfrm>
          <a:prstGeom prst="rect">
            <a:avLst/>
          </a:prstGeom>
        </p:spPr>
      </p:pic>
      <p:pic>
        <p:nvPicPr>
          <p:cNvPr id="17" name="Picture 16">
            <a:extLst>
              <a:ext uri="{FF2B5EF4-FFF2-40B4-BE49-F238E27FC236}">
                <a16:creationId xmlns:a16="http://schemas.microsoft.com/office/drawing/2014/main" id="{36F262A9-AE6C-3448-918A-17E59B086D64}"/>
              </a:ext>
            </a:extLst>
          </p:cNvPr>
          <p:cNvPicPr>
            <a:picLocks noChangeAspect="1"/>
          </p:cNvPicPr>
          <p:nvPr/>
        </p:nvPicPr>
        <p:blipFill>
          <a:blip r:embed="rId14"/>
          <a:stretch>
            <a:fillRect/>
          </a:stretch>
        </p:blipFill>
        <p:spPr>
          <a:xfrm>
            <a:off x="7470970" y="1003487"/>
            <a:ext cx="1295754" cy="583731"/>
          </a:xfrm>
          <a:prstGeom prst="rect">
            <a:avLst/>
          </a:prstGeom>
        </p:spPr>
      </p:pic>
      <p:pic>
        <p:nvPicPr>
          <p:cNvPr id="27" name="Picture 26">
            <a:extLst>
              <a:ext uri="{FF2B5EF4-FFF2-40B4-BE49-F238E27FC236}">
                <a16:creationId xmlns:a16="http://schemas.microsoft.com/office/drawing/2014/main" id="{EB8F7CA8-4B51-8647-85C4-BD30169801BA}"/>
              </a:ext>
            </a:extLst>
          </p:cNvPr>
          <p:cNvPicPr>
            <a:picLocks noChangeAspect="1"/>
          </p:cNvPicPr>
          <p:nvPr/>
        </p:nvPicPr>
        <p:blipFill>
          <a:blip r:embed="rId15"/>
          <a:stretch>
            <a:fillRect/>
          </a:stretch>
        </p:blipFill>
        <p:spPr>
          <a:xfrm>
            <a:off x="6680493" y="3391828"/>
            <a:ext cx="1528138" cy="1031989"/>
          </a:xfrm>
          <a:prstGeom prst="rect">
            <a:avLst/>
          </a:prstGeom>
        </p:spPr>
      </p:pic>
      <p:pic>
        <p:nvPicPr>
          <p:cNvPr id="28" name="Picture 27">
            <a:extLst>
              <a:ext uri="{FF2B5EF4-FFF2-40B4-BE49-F238E27FC236}">
                <a16:creationId xmlns:a16="http://schemas.microsoft.com/office/drawing/2014/main" id="{0BE4A4F1-67C6-2243-B4BC-AB7C1C7B385E}"/>
              </a:ext>
            </a:extLst>
          </p:cNvPr>
          <p:cNvPicPr>
            <a:picLocks noChangeAspect="1"/>
          </p:cNvPicPr>
          <p:nvPr/>
        </p:nvPicPr>
        <p:blipFill>
          <a:blip r:embed="rId16"/>
          <a:stretch>
            <a:fillRect/>
          </a:stretch>
        </p:blipFill>
        <p:spPr>
          <a:xfrm>
            <a:off x="3367155" y="3400311"/>
            <a:ext cx="1528138" cy="1031989"/>
          </a:xfrm>
          <a:prstGeom prst="rect">
            <a:avLst/>
          </a:prstGeom>
        </p:spPr>
      </p:pic>
      <p:pic>
        <p:nvPicPr>
          <p:cNvPr id="29" name="Picture 28">
            <a:extLst>
              <a:ext uri="{FF2B5EF4-FFF2-40B4-BE49-F238E27FC236}">
                <a16:creationId xmlns:a16="http://schemas.microsoft.com/office/drawing/2014/main" id="{5C9D64DF-CBCF-DA40-B027-4272321586EA}"/>
              </a:ext>
            </a:extLst>
          </p:cNvPr>
          <p:cNvPicPr>
            <a:picLocks noChangeAspect="1"/>
          </p:cNvPicPr>
          <p:nvPr/>
        </p:nvPicPr>
        <p:blipFill>
          <a:blip r:embed="rId17"/>
          <a:stretch>
            <a:fillRect/>
          </a:stretch>
        </p:blipFill>
        <p:spPr>
          <a:xfrm>
            <a:off x="8201132" y="3383209"/>
            <a:ext cx="300175" cy="1040608"/>
          </a:xfrm>
          <a:prstGeom prst="rect">
            <a:avLst/>
          </a:prstGeom>
        </p:spPr>
      </p:pic>
      <p:pic>
        <p:nvPicPr>
          <p:cNvPr id="30" name="Picture 29">
            <a:extLst>
              <a:ext uri="{FF2B5EF4-FFF2-40B4-BE49-F238E27FC236}">
                <a16:creationId xmlns:a16="http://schemas.microsoft.com/office/drawing/2014/main" id="{ED720BFD-040B-6442-A7C2-24873915107C}"/>
              </a:ext>
            </a:extLst>
          </p:cNvPr>
          <p:cNvPicPr>
            <a:picLocks noChangeAspect="1"/>
          </p:cNvPicPr>
          <p:nvPr/>
        </p:nvPicPr>
        <p:blipFill>
          <a:blip r:embed="rId18"/>
          <a:stretch>
            <a:fillRect/>
          </a:stretch>
        </p:blipFill>
        <p:spPr>
          <a:xfrm>
            <a:off x="4893248" y="3397135"/>
            <a:ext cx="300175" cy="1040606"/>
          </a:xfrm>
          <a:prstGeom prst="rect">
            <a:avLst/>
          </a:prstGeom>
        </p:spPr>
      </p:pic>
    </p:spTree>
    <p:extLst>
      <p:ext uri="{BB962C8B-B14F-4D97-AF65-F5344CB8AC3E}">
        <p14:creationId xmlns:p14="http://schemas.microsoft.com/office/powerpoint/2010/main" val="122822563"/>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518</TotalTime>
  <Words>2509</Words>
  <Application>Microsoft Macintosh PowerPoint</Application>
  <PresentationFormat>On-screen Show (16:9)</PresentationFormat>
  <Paragraphs>294</Paragraphs>
  <Slides>15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Courier New</vt:lpstr>
      <vt:lpstr>Dosis</vt:lpstr>
      <vt:lpstr>Dosis ExtraLight</vt:lpstr>
      <vt:lpstr>Titillium Web Light</vt:lpstr>
      <vt:lpstr>Mowbray template</vt:lpstr>
      <vt:lpstr>01 – Introduction and FarmData2 Install</vt:lpstr>
      <vt:lpstr>Curricular Context</vt:lpstr>
      <vt:lpstr>PowerPoint Presentation</vt:lpstr>
      <vt:lpstr>COMP 290 – Course Mechanics</vt:lpstr>
      <vt:lpstr>COMP 190/290 Philosophy</vt:lpstr>
      <vt:lpstr>FarmData2</vt:lpstr>
      <vt:lpstr>The Dickinson Farm</vt:lpstr>
      <vt:lpstr>FarmData History:</vt:lpstr>
      <vt:lpstr>Local Clients, Global Communities</vt:lpstr>
      <vt:lpstr>Matt Steiman,   Livestock Operations   Manager</vt:lpstr>
      <vt:lpstr>FarmData2</vt:lpstr>
      <vt:lpstr>FarmData2 Technology</vt:lpstr>
      <vt:lpstr>Activity 01 – FarmData2 Developer     Install</vt:lpstr>
      <vt:lpstr>What’s Next</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 Operating Systems and Virtual Machines</dc:title>
  <dc:creator>Braught, Grant</dc:creator>
  <cp:lastModifiedBy>Braught, Grant</cp:lastModifiedBy>
  <cp:revision>78</cp:revision>
  <dcterms:created xsi:type="dcterms:W3CDTF">2020-08-18T12:38:13Z</dcterms:created>
  <dcterms:modified xsi:type="dcterms:W3CDTF">2023-01-25T17:24:32Z</dcterms:modified>
</cp:coreProperties>
</file>